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91" d="100"/>
          <a:sy n="91" d="100"/>
        </p:scale>
        <p:origin x="-97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D1ABCE1-171D-489D-9030-C4F96B3B8CBF}" type="datetimeFigureOut">
              <a:rPr lang="fa-IR" smtClean="0"/>
              <a:pPr/>
              <a:t>1443/07/29</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AA19045-2234-47C7-BA94-6B7929B22F27}"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1ABCE1-171D-489D-9030-C4F96B3B8CBF}" type="datetimeFigureOut">
              <a:rPr lang="fa-IR" smtClean="0"/>
              <a:pPr/>
              <a:t>1443/07/29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9AA19045-2234-47C7-BA94-6B7929B22F27}"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1ABCE1-171D-489D-9030-C4F96B3B8CBF}" type="datetimeFigureOut">
              <a:rPr lang="fa-IR" smtClean="0"/>
              <a:pPr/>
              <a:t>1443/07/29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9AA19045-2234-47C7-BA94-6B7929B22F27}"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1ABCE1-171D-489D-9030-C4F96B3B8CBF}" type="datetimeFigureOut">
              <a:rPr lang="fa-IR" smtClean="0"/>
              <a:pPr/>
              <a:t>1443/07/29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9AA19045-2234-47C7-BA94-6B7929B22F27}"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D1ABCE1-171D-489D-9030-C4F96B3B8CBF}" type="datetimeFigureOut">
              <a:rPr lang="fa-IR" smtClean="0"/>
              <a:pPr/>
              <a:t>1443/07/29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9AA19045-2234-47C7-BA94-6B7929B22F27}"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1ABCE1-171D-489D-9030-C4F96B3B8CBF}" type="datetimeFigureOut">
              <a:rPr lang="fa-IR" smtClean="0"/>
              <a:pPr/>
              <a:t>1443/07/29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9AA19045-2234-47C7-BA94-6B7929B22F27}"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D1ABCE1-171D-489D-9030-C4F96B3B8CBF}" type="datetimeFigureOut">
              <a:rPr lang="fa-IR" smtClean="0"/>
              <a:pPr/>
              <a:t>1443/07/29</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9AA19045-2234-47C7-BA94-6B7929B22F27}"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D1ABCE1-171D-489D-9030-C4F96B3B8CBF}" type="datetimeFigureOut">
              <a:rPr lang="fa-IR" smtClean="0"/>
              <a:pPr/>
              <a:t>1443/07/29</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9AA19045-2234-47C7-BA94-6B7929B22F27}"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D1ABCE1-171D-489D-9030-C4F96B3B8CBF}" type="datetimeFigureOut">
              <a:rPr lang="fa-IR" smtClean="0"/>
              <a:pPr/>
              <a:t>1443/07/29</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9AA19045-2234-47C7-BA94-6B7929B22F27}"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D1ABCE1-171D-489D-9030-C4F96B3B8CBF}" type="datetimeFigureOut">
              <a:rPr lang="fa-IR" smtClean="0"/>
              <a:pPr/>
              <a:t>1443/07/29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9AA19045-2234-47C7-BA94-6B7929B22F27}"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D1ABCE1-171D-489D-9030-C4F96B3B8CBF}" type="datetimeFigureOut">
              <a:rPr lang="fa-IR" smtClean="0"/>
              <a:pPr/>
              <a:t>1443/07/29</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AA19045-2234-47C7-BA94-6B7929B22F27}"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D1ABCE1-171D-489D-9030-C4F96B3B8CBF}" type="datetimeFigureOut">
              <a:rPr lang="fa-IR" smtClean="0"/>
              <a:pPr/>
              <a:t>1443/07/29</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AA19045-2234-47C7-BA94-6B7929B22F27}"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fa.wikipedia.org/wiki/%D8%A7%DA%AF%D8%B2%DB%8C%D8%B3%D8%AA%D8%A7%D9%86%D8%B3%DB%8C%D8%A7%D9%84%DB%8C%D8%B3%D9%85_%D9%85%D8%B3%DB%8C%D8%AD%DB%8C" TargetMode="External"/><Relationship Id="rId2" Type="http://schemas.openxmlformats.org/officeDocument/2006/relationships/hyperlink" Target="http://fa.wikipedia.org/wiki/%D9%BE%D8%A7%D8%B1%DB%8C%D8%B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fa.wikipedia.org/wiki/%D8%AC%D8%A7%DB%8C%D8%B2%D9%87_%D9%86%D9%88%D8%A8%D9%84_%D8%A7%D8%AF%D8%A8%DB%8C%D8%A7%D8%AA" TargetMode="External"/><Relationship Id="rId2" Type="http://schemas.openxmlformats.org/officeDocument/2006/relationships/hyperlink" Target="http://fa.wikipedia.org/wiki/%DB%B1%DB%B9%DB%B6%DB%B4_(%D9%85%DB%8C%D9%84%D8%A7%D8%AF%DB%8C)" TargetMode="External"/><Relationship Id="rId1" Type="http://schemas.openxmlformats.org/officeDocument/2006/relationships/slideLayout" Target="../slideLayouts/slideLayout2.xml"/><Relationship Id="rId4" Type="http://schemas.openxmlformats.org/officeDocument/2006/relationships/hyperlink" Target="http://fa.wikipedia.org/wiki/%DB%B1%DB%B9%DB%B8%DB%B0_(%D9%85%DB%8C%D9%84%D8%A7%D8%AF%DB%8C)"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fa.wikipedia.org/wiki/%D8%B3%D8%A7%D8%B1%D8%AA%D8%B1"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fa.wikipedia.org/wiki/%D8%A7%D9%86%D8%B3%D8%A7%D9%86"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fa.wikipedia.org/wiki/%D8%A2%D9%84%D8%A8%D8%B1_%DA%A9%D8%A7%D9%85%D9%88" TargetMode="External"/><Relationship Id="rId3" Type="http://schemas.openxmlformats.org/officeDocument/2006/relationships/hyperlink" Target="http://fa.wikipedia.org/wiki/%D8%B3%D9%88%D8%B1%D9%86_%DA%A9%DB%8C%E2%80%8C%DB%8C%D8%B1%DA%A9%DA%AF%D8%A7%D8%B1%D8%AF" TargetMode="External"/><Relationship Id="rId7" Type="http://schemas.openxmlformats.org/officeDocument/2006/relationships/hyperlink" Target="http://fa.wikipedia.org/wiki/%D8%B3%DB%8C%D9%85%D9%88%D9%86_%D8%AF%D9%88%D8%A8%D9%88%D8%A7%D8%B1" TargetMode="External"/><Relationship Id="rId2" Type="http://schemas.openxmlformats.org/officeDocument/2006/relationships/hyperlink" Target="http://fa.wikipedia.org/wiki/%D9%81%D8%B1%D8%AF%D8%B1%DB%8C%D8%B4_%D9%86%DB%8C%DA%86%D9%87" TargetMode="External"/><Relationship Id="rId1" Type="http://schemas.openxmlformats.org/officeDocument/2006/relationships/slideLayout" Target="../slideLayouts/slideLayout2.xml"/><Relationship Id="rId6" Type="http://schemas.openxmlformats.org/officeDocument/2006/relationships/hyperlink" Target="http://fa.wikipedia.org/wiki/%DA%98%D8%A7%D9%86_%D9%BE%D9%84_%D8%B3%D8%A7%D8%B1%D8%AA%D8%B1" TargetMode="External"/><Relationship Id="rId5" Type="http://schemas.openxmlformats.org/officeDocument/2006/relationships/hyperlink" Target="http://fa.wikipedia.org/wiki/%D8%A2%D9%84%D9%85%D8%A7%D9%86" TargetMode="External"/><Relationship Id="rId10" Type="http://schemas.openxmlformats.org/officeDocument/2006/relationships/hyperlink" Target="http://fa.wikipedia.org/wiki/%D9%81%D8%B1%D8%A7%D9%86%D8%AA%D8%B3_%DA%A9%D8%A7%D9%81%DA%A9%D8%A7" TargetMode="External"/><Relationship Id="rId4" Type="http://schemas.openxmlformats.org/officeDocument/2006/relationships/hyperlink" Target="http://fa.wikipedia.org/wiki/%D9%85%D8%A7%D8%B1%D8%AA%DB%8C%D9%86_%D9%87%D8%A7%DB%8C%D8%AF%DA%AF%D8%B1" TargetMode="External"/><Relationship Id="rId9" Type="http://schemas.openxmlformats.org/officeDocument/2006/relationships/hyperlink" Target="http://fa.wikipedia.org/wiki/%D9%81%D8%A6%D9%88%D8%AF%D9%88%D8%B1_%D8%AF%D8%A7%D8%B3%D8%AA%D8%A7%DB%8C%D9%88%D8%B3%DA%A9%DB%8C"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fa.wikipedia.org/wiki/%D8%AF%D8%A7%D9%86%D9%85%D8%A7%D8%B1%DA%A9" TargetMode="External"/><Relationship Id="rId3" Type="http://schemas.openxmlformats.org/officeDocument/2006/relationships/hyperlink" Target="http://fa.wikipedia.org/wiki/%DA%AF%D8%A7%D8%A8%D8%B1%DB%8C%D9%84_%D9%85%D8%A7%D8%B1%D8%B3%D9%84" TargetMode="External"/><Relationship Id="rId7" Type="http://schemas.openxmlformats.org/officeDocument/2006/relationships/hyperlink" Target="http://fa.wikipedia.org/w/index.php?title=%D9%81%D9%84%D8%B3%D9%81%D9%87%D9%94_%D9%87%D8%B3%D8%AA%DB%8C&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 TargetMode="External"/><Relationship Id="rId2" Type="http://schemas.openxmlformats.org/officeDocument/2006/relationships/hyperlink" Target="http://fa.wikipedia.org/wiki/%D9%81%D8%B1%D8%A7%D9%86%D8%B3%D9%88%DB%8C" TargetMode="External"/><Relationship Id="rId1" Type="http://schemas.openxmlformats.org/officeDocument/2006/relationships/slideLayout" Target="../slideLayouts/slideLayout2.xml"/><Relationship Id="rId6" Type="http://schemas.openxmlformats.org/officeDocument/2006/relationships/hyperlink" Target="http://fa.wikipedia.org/wiki/%DA%A9%D8%A7%D8%B1%D9%84_%DB%8C%D8%A7%D8%B3%D9%BE%D8%B1%D8%B3" TargetMode="External"/><Relationship Id="rId5" Type="http://schemas.openxmlformats.org/officeDocument/2006/relationships/hyperlink" Target="http://fa.wikipedia.org/wiki/%D9%85%D8%A7%D8%B1%D8%AA%DB%8C%D9%86_%D9%87%D8%A7%DB%8C%D8%AF%DA%AF%D8%B1" TargetMode="External"/><Relationship Id="rId4" Type="http://schemas.openxmlformats.org/officeDocument/2006/relationships/hyperlink" Target="http://fa.wikipedia.org/wiki/%DA%98%D8%A7%D9%86_%D9%BE%D9%84_%D8%B3%D8%A7%D8%B1%D8%AA%D8%B1" TargetMode="External"/><Relationship Id="rId9" Type="http://schemas.openxmlformats.org/officeDocument/2006/relationships/hyperlink" Target="http://fa.wikipedia.org/wiki/%D8%B3%D9%88%D8%B1%D9%86_%DA%A9%DB%8C%E2%80%8C%DB%8C%D8%B1%DA%A9%DA%AF%D8%A7%D8%B1%D8%A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fa.wikipedia.org/w/index.php?title=%D8%A7%D8%B9%D8%AA%D8%B1%D8%A7%D9%81%D8%A7%D8%AA%D9%90_%D8%B3%D9%86%D8%AA_%D8%A2%DA%AF%D9%88%D8%B3%D8%AA%DB%8C%D9%86&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 TargetMode="External"/><Relationship Id="rId2" Type="http://schemas.openxmlformats.org/officeDocument/2006/relationships/hyperlink" Target="http://fa.wikipedia.org/w/index.php?title=%D8%AA%D8%B9%D8%A7%D9%84%DB%8C%D9%85_%D8%A8%D9%88%D8%AF%D8%A7&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 TargetMode="External"/><Relationship Id="rId1" Type="http://schemas.openxmlformats.org/officeDocument/2006/relationships/slideLayout" Target="../slideLayouts/slideLayout2.xml"/><Relationship Id="rId5" Type="http://schemas.openxmlformats.org/officeDocument/2006/relationships/hyperlink" Target="http://fa.wikipedia.org/w/index.php?title=%D9%87%D9%85%D9%84%D8%AA%D9%90_%D9%88%DB%8C%D9%84%DB%8C%D8%A7%D9%85_%D8%B4%DA%A9%D8%B3%D9%BE%DB%8C%D8%B1&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 TargetMode="External"/><Relationship Id="rId4" Type="http://schemas.openxmlformats.org/officeDocument/2006/relationships/hyperlink" Target="http://fa.wikipedia.org/w/index.php?title=%D8%B9%D8%B1%D9%81%D8%A7%D9%86_%D8%A8%D8%B1%D8%AA%D8%B1%D9%90_%D9%85%D9%84%D8%A7%D8%B5%D8%AF%D8%B1%D8%A7&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71612"/>
            <a:ext cx="8229600" cy="4435679"/>
          </a:xfrm>
        </p:spPr>
        <p:txBody>
          <a:bodyPr>
            <a:normAutofit/>
          </a:bodyPr>
          <a:lstStyle/>
          <a:p>
            <a:r>
              <a:rPr lang="fa-IR" sz="3200" b="1" dirty="0" smtClean="0">
                <a:solidFill>
                  <a:srgbClr val="002060"/>
                </a:solidFill>
                <a:cs typeface="B Nazanin" pitchFamily="2" charset="-78"/>
              </a:rPr>
              <a:t>درآمد و مروری بر پیشینه </a:t>
            </a:r>
          </a:p>
          <a:p>
            <a:r>
              <a:rPr lang="fa-IR" sz="3200" b="1" dirty="0" smtClean="0">
                <a:solidFill>
                  <a:srgbClr val="002060"/>
                </a:solidFill>
                <a:cs typeface="B Nazanin" pitchFamily="2" charset="-78"/>
              </a:rPr>
              <a:t>واژه شناسی ، تعاریف و مفهوم </a:t>
            </a:r>
          </a:p>
          <a:p>
            <a:r>
              <a:rPr lang="fa-IR" sz="3200" b="1" dirty="0" smtClean="0">
                <a:solidFill>
                  <a:srgbClr val="002060"/>
                </a:solidFill>
                <a:cs typeface="B Nazanin" pitchFamily="2" charset="-78"/>
              </a:rPr>
              <a:t>مسئله وجود </a:t>
            </a:r>
          </a:p>
          <a:p>
            <a:r>
              <a:rPr lang="fa-IR" sz="3200" b="1" dirty="0" smtClean="0">
                <a:solidFill>
                  <a:srgbClr val="002060"/>
                </a:solidFill>
                <a:cs typeface="B Nazanin" pitchFamily="2" charset="-78"/>
              </a:rPr>
              <a:t>انواع ، ویژگیها و اصول </a:t>
            </a:r>
          </a:p>
          <a:p>
            <a:r>
              <a:rPr lang="fa-IR" sz="3200" b="1" dirty="0" smtClean="0">
                <a:solidFill>
                  <a:srgbClr val="002060"/>
                </a:solidFill>
                <a:cs typeface="B Nazanin" pitchFamily="2" charset="-78"/>
              </a:rPr>
              <a:t>فیلسوفان و نظریه پردازان  </a:t>
            </a:r>
          </a:p>
          <a:p>
            <a:r>
              <a:rPr lang="fa-IR" sz="3200" b="1" dirty="0" smtClean="0">
                <a:solidFill>
                  <a:srgbClr val="002060"/>
                </a:solidFill>
                <a:cs typeface="B Nazanin" pitchFamily="2" charset="-78"/>
              </a:rPr>
              <a:t>مبانی فلسفی و فلسفه پردازی </a:t>
            </a:r>
          </a:p>
          <a:p>
            <a:r>
              <a:rPr lang="fa-IR" sz="3200" b="1" dirty="0" smtClean="0">
                <a:solidFill>
                  <a:srgbClr val="002060"/>
                </a:solidFill>
                <a:cs typeface="B Nazanin" pitchFamily="2" charset="-78"/>
              </a:rPr>
              <a:t>آرای تربیتی </a:t>
            </a:r>
          </a:p>
          <a:p>
            <a:endParaRPr lang="fa-IR" sz="3200" b="1" dirty="0">
              <a:solidFill>
                <a:srgbClr val="002060"/>
              </a:solidFill>
              <a:cs typeface="B Nazanin" pitchFamily="2" charset="-78"/>
            </a:endParaRPr>
          </a:p>
        </p:txBody>
      </p:sp>
      <p:sp>
        <p:nvSpPr>
          <p:cNvPr id="4" name="Title 3"/>
          <p:cNvSpPr>
            <a:spLocks noGrp="1"/>
          </p:cNvSpPr>
          <p:nvPr>
            <p:ph type="title"/>
          </p:nvPr>
        </p:nvSpPr>
        <p:spPr/>
        <p:txBody>
          <a:bodyPr>
            <a:normAutofit/>
          </a:bodyPr>
          <a:lstStyle/>
          <a:p>
            <a:r>
              <a:rPr lang="fa-IR" sz="2800" u="sng" dirty="0" smtClean="0">
                <a:solidFill>
                  <a:srgbClr val="C00000"/>
                </a:solidFill>
                <a:cs typeface="B Titr" pitchFamily="2" charset="-78"/>
              </a:rPr>
              <a:t>آنچه در باره اگزیستانسیالیسم خواهیم گفت </a:t>
            </a:r>
            <a:endParaRPr lang="fa-IR" sz="2800" u="sng" dirty="0">
              <a:solidFill>
                <a:srgbClr val="C00000"/>
              </a:solidFill>
              <a:cs typeface="B Titr" pitchFamily="2" charset="-78"/>
            </a:endParaRPr>
          </a:p>
        </p:txBody>
      </p:sp>
      <p:pic>
        <p:nvPicPr>
          <p:cNvPr id="6" name="Picture 5" descr="لوگو.png"/>
          <p:cNvPicPr>
            <a:picLocks noChangeAspect="1"/>
          </p:cNvPicPr>
          <p:nvPr/>
        </p:nvPicPr>
        <p:blipFill>
          <a:blip r:embed="rId2" cstate="print"/>
          <a:stretch>
            <a:fillRect/>
          </a:stretch>
        </p:blipFill>
        <p:spPr>
          <a:xfrm>
            <a:off x="7500958" y="357166"/>
            <a:ext cx="1011938" cy="97536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21674"/>
            <a:ext cx="8229600" cy="4948068"/>
          </a:xfrm>
        </p:spPr>
        <p:txBody>
          <a:bodyPr>
            <a:normAutofit fontScale="92500" lnSpcReduction="10000"/>
          </a:bodyPr>
          <a:lstStyle/>
          <a:p>
            <a:pPr algn="justLow"/>
            <a:r>
              <a:rPr lang="fa-IR" b="1" dirty="0" smtClean="0">
                <a:solidFill>
                  <a:srgbClr val="0070C0"/>
                </a:solidFill>
                <a:cs typeface="B Nazanin" pitchFamily="2" charset="-78"/>
              </a:rPr>
              <a:t>1- دسته اول اگسیستانسیالیستهای مسیحی که به وجود خدا اعتقاد دارند . یاسپرس و گابریل مارسل جزء این دسته محسوب می شوند  </a:t>
            </a:r>
          </a:p>
          <a:p>
            <a:pPr algn="justLow"/>
            <a:endParaRPr lang="en-US" b="1" dirty="0" smtClean="0">
              <a:solidFill>
                <a:srgbClr val="0070C0"/>
              </a:solidFill>
              <a:cs typeface="B Nazanin" pitchFamily="2" charset="-78"/>
            </a:endParaRPr>
          </a:p>
          <a:p>
            <a:pPr algn="justLow"/>
            <a:r>
              <a:rPr lang="fa-IR" b="1" dirty="0" smtClean="0">
                <a:solidFill>
                  <a:srgbClr val="0070C0"/>
                </a:solidFill>
                <a:cs typeface="B Nazanin" pitchFamily="2" charset="-78"/>
              </a:rPr>
              <a:t>2- </a:t>
            </a:r>
            <a:r>
              <a:rPr lang="fa-IR" b="1" dirty="0" smtClean="0">
                <a:solidFill>
                  <a:srgbClr val="00B0F0"/>
                </a:solidFill>
                <a:cs typeface="B Nazanin" pitchFamily="2" charset="-78"/>
              </a:rPr>
              <a:t>دسته دوم آنهایی که منکر خدا هستند . هایدگر ، تیلیچ و اگزیستانسیالیستهای فرانسوی که سارتر نیز با آنها هم عقیده است جز دسته دوم می باشند . </a:t>
            </a:r>
          </a:p>
          <a:p>
            <a:pPr algn="justLow"/>
            <a:endParaRPr lang="en-US" b="1" dirty="0" smtClean="0">
              <a:solidFill>
                <a:srgbClr val="0070C0"/>
              </a:solidFill>
              <a:cs typeface="B Nazanin" pitchFamily="2" charset="-78"/>
            </a:endParaRPr>
          </a:p>
          <a:p>
            <a:pPr algn="justLow"/>
            <a:r>
              <a:rPr lang="fa-IR" b="1" dirty="0" smtClean="0">
                <a:solidFill>
                  <a:srgbClr val="0070C0"/>
                </a:solidFill>
                <a:cs typeface="B Nazanin" pitchFamily="2" charset="-78"/>
              </a:rPr>
              <a:t>3- پس از جنگ جهانی دوم جریان تازه ای به راه افتاد که می توان آن را اگزیستانسیالیسم ادبی نام نهاد . از نمایندگان این جریان می توان سیمون دوبووآر ، آلبر کامو و بوری ویان را نام برد.</a:t>
            </a:r>
          </a:p>
          <a:p>
            <a:pPr algn="justLow">
              <a:buNone/>
            </a:pPr>
            <a:endParaRPr lang="en-US" b="1" dirty="0" smtClean="0">
              <a:solidFill>
                <a:srgbClr val="0070C0"/>
              </a:solidFill>
              <a:cs typeface="B Nazanin" pitchFamily="2" charset="-78"/>
            </a:endParaRPr>
          </a:p>
          <a:p>
            <a:pPr algn="ctr"/>
            <a:r>
              <a:rPr lang="fa-IR" b="1" dirty="0" smtClean="0">
                <a:solidFill>
                  <a:srgbClr val="C00000"/>
                </a:solidFill>
                <a:cs typeface="B Nazanin" pitchFamily="2" charset="-78"/>
              </a:rPr>
              <a:t>به نظر سارتر آنچه در میان اگسیستانسیالیستها مشترک می باشد اعتقاد به تقدم وجود بر ماهیت است . </a:t>
            </a:r>
            <a:endParaRPr lang="en-US" b="1" dirty="0" smtClean="0">
              <a:solidFill>
                <a:srgbClr val="C00000"/>
              </a:solidFill>
              <a:cs typeface="B Nazanin" pitchFamily="2" charset="-78"/>
            </a:endParaRPr>
          </a:p>
          <a:p>
            <a:pPr algn="justLow"/>
            <a:endParaRPr lang="fa-IR" b="1" dirty="0">
              <a:solidFill>
                <a:srgbClr val="0070C0"/>
              </a:solidFill>
              <a:cs typeface="B Nazanin" pitchFamily="2" charset="-78"/>
            </a:endParaRPr>
          </a:p>
        </p:txBody>
      </p:sp>
      <p:sp>
        <p:nvSpPr>
          <p:cNvPr id="3" name="Title 2"/>
          <p:cNvSpPr>
            <a:spLocks noGrp="1"/>
          </p:cNvSpPr>
          <p:nvPr>
            <p:ph type="title"/>
          </p:nvPr>
        </p:nvSpPr>
        <p:spPr>
          <a:xfrm>
            <a:off x="457200" y="582578"/>
            <a:ext cx="8229600" cy="989034"/>
          </a:xfrm>
        </p:spPr>
        <p:txBody>
          <a:bodyPr>
            <a:noAutofit/>
          </a:bodyPr>
          <a:lstStyle/>
          <a:p>
            <a:r>
              <a:rPr lang="fa-IR" sz="2800" u="sng" dirty="0" smtClean="0">
                <a:solidFill>
                  <a:srgbClr val="C00000"/>
                </a:solidFill>
                <a:cs typeface="B Titr" pitchFamily="2" charset="-78"/>
              </a:rPr>
              <a:t>انواع اگزیستانسیالیست ها  </a:t>
            </a:r>
            <a:r>
              <a:rPr lang="en-US" sz="2800" u="sng" dirty="0" smtClean="0">
                <a:solidFill>
                  <a:srgbClr val="C00000"/>
                </a:solidFill>
                <a:cs typeface="B Titr" pitchFamily="2" charset="-78"/>
              </a:rPr>
              <a:t/>
            </a:r>
            <a:br>
              <a:rPr lang="en-US" sz="2800" u="sng" dirty="0" smtClean="0">
                <a:solidFill>
                  <a:srgbClr val="C00000"/>
                </a:solidFill>
                <a:cs typeface="B Titr" pitchFamily="2" charset="-78"/>
              </a:rPr>
            </a:br>
            <a:endParaRPr lang="fa-IR" sz="2800" u="sng" dirty="0">
              <a:solidFill>
                <a:srgbClr val="C00000"/>
              </a:solidFill>
              <a:cs typeface="B Titr"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57298"/>
            <a:ext cx="8229600" cy="5643602"/>
          </a:xfrm>
        </p:spPr>
        <p:txBody>
          <a:bodyPr>
            <a:normAutofit/>
          </a:bodyPr>
          <a:lstStyle/>
          <a:p>
            <a:pPr algn="justLow">
              <a:buNone/>
            </a:pPr>
            <a:r>
              <a:rPr lang="fa-IR" b="1" dirty="0" smtClean="0">
                <a:solidFill>
                  <a:srgbClr val="C00000"/>
                </a:solidFill>
                <a:cs typeface="B Nazanin" pitchFamily="2" charset="-78"/>
              </a:rPr>
              <a:t>الف) یک جنبش اعتراضی :</a:t>
            </a:r>
            <a:r>
              <a:rPr lang="fa-IR" b="1" dirty="0" smtClean="0">
                <a:solidFill>
                  <a:srgbClr val="0070C0"/>
                </a:solidFill>
                <a:cs typeface="B Nazanin" pitchFamily="2" charset="-78"/>
              </a:rPr>
              <a:t> </a:t>
            </a:r>
          </a:p>
          <a:p>
            <a:pPr algn="justLow">
              <a:buNone/>
            </a:pPr>
            <a:r>
              <a:rPr lang="fa-IR" b="1" dirty="0" smtClean="0">
                <a:solidFill>
                  <a:srgbClr val="0070C0"/>
                </a:solidFill>
                <a:cs typeface="B Nazanin" pitchFamily="2" charset="-78"/>
              </a:rPr>
              <a:t>    این فلسفه جنبشی است علیه بعضی از اشکال فلسفه کلاسیک و جامعه نو مخصوصاٌ افکاروعقاید فیلسوفانی از قبیل افلاطون و هگل که به مفهوم ذهنی انسان بیش از وجودواقعی افرادتوجه داشتند . همچنین اعتراضی است علیه طبیعت غیر انسانی عصر صنعت یا تکنولوژیک ،علیه علم گرایی ، ثبوت گرایی </a:t>
            </a:r>
          </a:p>
          <a:p>
            <a:pPr algn="justLow">
              <a:buNone/>
            </a:pPr>
            <a:endParaRPr lang="fa-IR" dirty="0" smtClean="0">
              <a:solidFill>
                <a:srgbClr val="0070C0"/>
              </a:solidFill>
              <a:cs typeface="B Nazanin" pitchFamily="2" charset="-78"/>
            </a:endParaRPr>
          </a:p>
          <a:p>
            <a:pPr algn="justLow">
              <a:buNone/>
            </a:pPr>
            <a:r>
              <a:rPr lang="fa-IR" b="1" dirty="0" smtClean="0">
                <a:solidFill>
                  <a:srgbClr val="C00000"/>
                </a:solidFill>
                <a:cs typeface="B Nazanin" pitchFamily="2" charset="-78"/>
              </a:rPr>
              <a:t>ب) تشخیصی از وضع و حالت نامطلوب انسان :</a:t>
            </a:r>
            <a:r>
              <a:rPr lang="fa-IR" dirty="0" smtClean="0">
                <a:solidFill>
                  <a:srgbClr val="C00000"/>
                </a:solidFill>
                <a:cs typeface="B Nazanin" pitchFamily="2" charset="-78"/>
              </a:rPr>
              <a:t> </a:t>
            </a:r>
            <a:endParaRPr lang="en-US" dirty="0" smtClean="0">
              <a:solidFill>
                <a:srgbClr val="C00000"/>
              </a:solidFill>
              <a:cs typeface="B Nazanin" pitchFamily="2" charset="-78"/>
            </a:endParaRPr>
          </a:p>
          <a:p>
            <a:pPr algn="justLow">
              <a:buNone/>
            </a:pPr>
            <a:r>
              <a:rPr lang="fa-IR" dirty="0" smtClean="0">
                <a:solidFill>
                  <a:srgbClr val="0070C0"/>
                </a:solidFill>
                <a:cs typeface="B Nazanin" pitchFamily="2" charset="-78"/>
              </a:rPr>
              <a:t>   </a:t>
            </a:r>
            <a:r>
              <a:rPr lang="fa-IR" b="1" dirty="0" smtClean="0">
                <a:solidFill>
                  <a:srgbClr val="0070C0"/>
                </a:solidFill>
                <a:cs typeface="B Nazanin" pitchFamily="2" charset="-78"/>
              </a:rPr>
              <a:t> این مکتب می کوشد وجود انسان و تعارضهای او و منشآ این تعارضها را بشناسد و چگونگی غلبه بر آنها را پیش بینی کند ،این فلسفه انسان را تنها موضوع مورد توجه خود می داند</a:t>
            </a:r>
            <a:endParaRPr lang="fa-IR" b="1" dirty="0">
              <a:solidFill>
                <a:srgbClr val="0070C0"/>
              </a:solidFill>
              <a:cs typeface="B Nazanin" pitchFamily="2" charset="-78"/>
            </a:endParaRPr>
          </a:p>
        </p:txBody>
      </p:sp>
      <p:sp>
        <p:nvSpPr>
          <p:cNvPr id="3" name="Title 2"/>
          <p:cNvSpPr>
            <a:spLocks noGrp="1"/>
          </p:cNvSpPr>
          <p:nvPr>
            <p:ph type="title"/>
          </p:nvPr>
        </p:nvSpPr>
        <p:spPr/>
        <p:txBody>
          <a:bodyPr>
            <a:normAutofit/>
          </a:bodyPr>
          <a:lstStyle/>
          <a:p>
            <a:r>
              <a:rPr lang="fa-IR" sz="2800" u="sng" dirty="0" smtClean="0">
                <a:solidFill>
                  <a:srgbClr val="C00000"/>
                </a:solidFill>
                <a:cs typeface="B Titr" pitchFamily="2" charset="-78"/>
              </a:rPr>
              <a:t>ویژگیهای اگزیستانسیالیسم</a:t>
            </a:r>
            <a:endParaRPr lang="fa-IR" sz="2800" u="sng" dirty="0">
              <a:solidFill>
                <a:srgbClr val="C00000"/>
              </a:solidFill>
              <a:cs typeface="B Titr"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0108"/>
            <a:ext cx="8229600" cy="5007183"/>
          </a:xfrm>
        </p:spPr>
        <p:txBody>
          <a:bodyPr/>
          <a:lstStyle/>
          <a:p>
            <a:pPr algn="justLow">
              <a:buNone/>
            </a:pPr>
            <a:r>
              <a:rPr lang="fa-IR" b="1" dirty="0" smtClean="0">
                <a:solidFill>
                  <a:srgbClr val="C00000"/>
                </a:solidFill>
                <a:cs typeface="B Nazanin" pitchFamily="2" charset="-78"/>
              </a:rPr>
              <a:t>پ)اعتقاد به برترین مقام هستی یا وجود :</a:t>
            </a:r>
            <a:endParaRPr lang="en-US" dirty="0" smtClean="0">
              <a:solidFill>
                <a:srgbClr val="C00000"/>
              </a:solidFill>
              <a:cs typeface="B Nazanin" pitchFamily="2" charset="-78"/>
            </a:endParaRPr>
          </a:p>
          <a:p>
            <a:pPr algn="justLow"/>
            <a:r>
              <a:rPr lang="fa-IR" b="1" dirty="0" smtClean="0">
                <a:solidFill>
                  <a:srgbClr val="0070C0"/>
                </a:solidFill>
                <a:cs typeface="B Nazanin" pitchFamily="2" charset="-78"/>
              </a:rPr>
              <a:t> اگزیستانسیالیسم به برتری هستی یا وجود انسان معتقد است و آن را تجربه بلافاصله ی خود آگاهی میداند ،یعنی انسان قبل از هر چیز ،به وجود یا هستی خود متوجه میشود . انگیزه اصلی و اساسی هر فرد عبارت است از (بودن و شناخته شدن ) </a:t>
            </a:r>
          </a:p>
          <a:p>
            <a:pPr algn="justLow"/>
            <a:endParaRPr lang="en-US" dirty="0" smtClean="0">
              <a:solidFill>
                <a:srgbClr val="0070C0"/>
              </a:solidFill>
              <a:cs typeface="B Nazanin" pitchFamily="2" charset="-78"/>
            </a:endParaRPr>
          </a:p>
          <a:p>
            <a:pPr algn="justLow">
              <a:buNone/>
            </a:pPr>
            <a:r>
              <a:rPr lang="fa-IR" b="1" dirty="0" smtClean="0">
                <a:solidFill>
                  <a:srgbClr val="C00000"/>
                </a:solidFill>
                <a:cs typeface="B Nazanin" pitchFamily="2" charset="-78"/>
              </a:rPr>
              <a:t>ت) تاکید روی تجربه ذهنی : </a:t>
            </a:r>
            <a:endParaRPr lang="en-US" dirty="0" smtClean="0">
              <a:solidFill>
                <a:srgbClr val="C00000"/>
              </a:solidFill>
              <a:cs typeface="B Nazanin" pitchFamily="2" charset="-78"/>
            </a:endParaRPr>
          </a:p>
          <a:p>
            <a:pPr algn="justLow"/>
            <a:r>
              <a:rPr lang="fa-IR" b="1" dirty="0" smtClean="0">
                <a:solidFill>
                  <a:srgbClr val="0070C0"/>
                </a:solidFill>
                <a:cs typeface="B Nazanin" pitchFamily="2" charset="-78"/>
              </a:rPr>
              <a:t>اگزیستانسیالیسم به زندگی و تجربه شخص اهمیت خاصی می دهد و معتقد است که معرفتی جدا از شخص وجود ندارد . زندگی درونی انسان با خلقها ،اضطرابها و تصمیماتش مورد توجه این مکتب است . </a:t>
            </a:r>
            <a:endParaRPr lang="en-US" b="1" dirty="0" smtClean="0">
              <a:solidFill>
                <a:srgbClr val="0070C0"/>
              </a:solidFill>
              <a:cs typeface="B Nazanin" pitchFamily="2" charset="-78"/>
            </a:endParaRPr>
          </a:p>
          <a:p>
            <a:pPr algn="justLow"/>
            <a:endParaRPr lang="fa-IR" dirty="0">
              <a:solidFill>
                <a:srgbClr val="0070C0"/>
              </a:solidFill>
              <a:cs typeface="B Nazanin"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292935"/>
          </a:xfrm>
        </p:spPr>
        <p:txBody>
          <a:bodyPr>
            <a:normAutofit lnSpcReduction="10000"/>
          </a:bodyPr>
          <a:lstStyle/>
          <a:p>
            <a:pPr algn="justLow">
              <a:buNone/>
            </a:pPr>
            <a:r>
              <a:rPr lang="fa-IR" b="1" dirty="0" smtClean="0">
                <a:solidFill>
                  <a:srgbClr val="C00000"/>
                </a:solidFill>
                <a:cs typeface="B Nazanin" pitchFamily="2" charset="-78"/>
              </a:rPr>
              <a:t>ث) شناخت آزادی و مسئولیت : </a:t>
            </a:r>
            <a:endParaRPr lang="en-US" b="1" dirty="0" smtClean="0">
              <a:solidFill>
                <a:srgbClr val="C00000"/>
              </a:solidFill>
              <a:cs typeface="B Nazanin" pitchFamily="2" charset="-78"/>
            </a:endParaRPr>
          </a:p>
          <a:p>
            <a:pPr algn="justLow"/>
            <a:r>
              <a:rPr lang="fa-IR" b="1" dirty="0" smtClean="0">
                <a:solidFill>
                  <a:srgbClr val="002060"/>
                </a:solidFill>
                <a:cs typeface="B Nazanin" pitchFamily="2" charset="-78"/>
              </a:rPr>
              <a:t>تاکید روی وجود شخصی و ذهنیت به تاکید روی آزادی و مسئولیت انسان منجر شد .انسان آزاد است تصمیم بگیرد و انتخاب کند و این دو خاصیت تفکیک ناپذیر از انسان برای او مسئولیت ایجاد میکند ،پس انسان مسئول است چون آزاد است و آزاد است چون مسئولیت دارد . </a:t>
            </a:r>
            <a:endParaRPr lang="en-US" b="1" dirty="0" smtClean="0">
              <a:solidFill>
                <a:srgbClr val="002060"/>
              </a:solidFill>
              <a:cs typeface="B Nazanin" pitchFamily="2" charset="-78"/>
            </a:endParaRPr>
          </a:p>
          <a:p>
            <a:pPr algn="justLow">
              <a:buNone/>
            </a:pPr>
            <a:r>
              <a:rPr lang="fa-IR" b="1" dirty="0" smtClean="0">
                <a:solidFill>
                  <a:srgbClr val="002060"/>
                </a:solidFill>
                <a:cs typeface="B Nazanin" pitchFamily="2" charset="-78"/>
              </a:rPr>
              <a:t> </a:t>
            </a:r>
            <a:endParaRPr lang="en-US" b="1" dirty="0" smtClean="0">
              <a:solidFill>
                <a:srgbClr val="002060"/>
              </a:solidFill>
              <a:cs typeface="B Nazanin" pitchFamily="2" charset="-78"/>
            </a:endParaRPr>
          </a:p>
          <a:p>
            <a:pPr algn="justLow">
              <a:buNone/>
            </a:pPr>
            <a:r>
              <a:rPr lang="fa-IR" b="1" dirty="0" smtClean="0">
                <a:solidFill>
                  <a:srgbClr val="C00000"/>
                </a:solidFill>
                <a:cs typeface="B Nazanin" pitchFamily="2" charset="-78"/>
              </a:rPr>
              <a:t>ج) تاکید روی ضعف و ناامنی انسان :</a:t>
            </a:r>
            <a:endParaRPr lang="en-US" b="1" dirty="0" smtClean="0">
              <a:solidFill>
                <a:srgbClr val="C00000"/>
              </a:solidFill>
              <a:cs typeface="B Nazanin" pitchFamily="2" charset="-78"/>
            </a:endParaRPr>
          </a:p>
          <a:p>
            <a:pPr algn="justLow"/>
            <a:r>
              <a:rPr lang="fa-IR" b="1" dirty="0" smtClean="0">
                <a:solidFill>
                  <a:srgbClr val="002060"/>
                </a:solidFill>
                <a:cs typeface="B Nazanin" pitchFamily="2" charset="-78"/>
              </a:rPr>
              <a:t>اگزیستانسیالیست ها با اینکه برای انسان بیش از هر چیز آزادی قائل هستند ،ضعف ،ناامنی، نگرانی و محدودیتهای او را نیز مورد توجه قرار داده وازاحساس اضطراب،ناامیدی ،ترس ،گناه ،تنهایی ومرگ که انسان دارد غافل نیستند.به عقیده ایشان انسان وقتی دچار اضطراب میشود که احساس بی معنایی میکند .</a:t>
            </a:r>
            <a:endParaRPr lang="fa-IR" b="1" dirty="0">
              <a:solidFill>
                <a:srgbClr val="002060"/>
              </a:solidFill>
              <a:cs typeface="B Nazanin"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0"/>
            <a:ext cx="8229600" cy="5143536"/>
          </a:xfrm>
        </p:spPr>
        <p:txBody>
          <a:bodyPr>
            <a:normAutofit/>
          </a:bodyPr>
          <a:lstStyle/>
          <a:p>
            <a:pPr lvl="0"/>
            <a:r>
              <a:rPr lang="fa-IR" b="1" dirty="0" smtClean="0">
                <a:solidFill>
                  <a:srgbClr val="C00000"/>
                </a:solidFill>
                <a:cs typeface="B Nazanin" pitchFamily="2" charset="-78"/>
              </a:rPr>
              <a:t>طبیعت شخص :</a:t>
            </a:r>
            <a:r>
              <a:rPr lang="fa-IR" dirty="0" smtClean="0">
                <a:solidFill>
                  <a:srgbClr val="C00000"/>
                </a:solidFill>
                <a:cs typeface="B Nazanin" pitchFamily="2" charset="-78"/>
              </a:rPr>
              <a:t> </a:t>
            </a:r>
          </a:p>
          <a:p>
            <a:pPr lvl="1"/>
            <a:r>
              <a:rPr lang="fa-IR" b="1" dirty="0" smtClean="0">
                <a:solidFill>
                  <a:srgbClr val="0070C0"/>
                </a:solidFill>
                <a:cs typeface="B Nazanin" pitchFamily="2" charset="-78"/>
              </a:rPr>
              <a:t>دو گرایی ذهن و بدن با تاکید روی ذهن . </a:t>
            </a:r>
            <a:endParaRPr lang="en-US" b="1" dirty="0" smtClean="0">
              <a:solidFill>
                <a:srgbClr val="0070C0"/>
              </a:solidFill>
              <a:cs typeface="B Nazanin" pitchFamily="2" charset="-78"/>
            </a:endParaRPr>
          </a:p>
          <a:p>
            <a:pPr lvl="0"/>
            <a:r>
              <a:rPr lang="fa-IR" b="1" dirty="0" smtClean="0">
                <a:solidFill>
                  <a:srgbClr val="C00000"/>
                </a:solidFill>
                <a:cs typeface="B Nazanin" pitchFamily="2" charset="-78"/>
              </a:rPr>
              <a:t>ماهیت واقعیت :</a:t>
            </a:r>
          </a:p>
          <a:p>
            <a:pPr lvl="1"/>
            <a:r>
              <a:rPr lang="fa-IR" b="1" dirty="0" smtClean="0">
                <a:solidFill>
                  <a:srgbClr val="0070C0"/>
                </a:solidFill>
                <a:cs typeface="B Nazanin" pitchFamily="2" charset="-78"/>
              </a:rPr>
              <a:t>دنیای طبیعی مستقل وجود دارد و ممکن است تحقق هدفهای شخصی را  مورد تهدید قرار دهد . واقعیت روحی ،ممکن است باشد یا نباشد . </a:t>
            </a:r>
            <a:endParaRPr lang="en-US" b="1" dirty="0" smtClean="0">
              <a:solidFill>
                <a:srgbClr val="0070C0"/>
              </a:solidFill>
              <a:cs typeface="B Nazanin" pitchFamily="2" charset="-78"/>
            </a:endParaRPr>
          </a:p>
          <a:p>
            <a:pPr lvl="0"/>
            <a:r>
              <a:rPr lang="fa-IR" b="1" dirty="0" smtClean="0">
                <a:solidFill>
                  <a:srgbClr val="C00000"/>
                </a:solidFill>
                <a:cs typeface="B Nazanin" pitchFamily="2" charset="-78"/>
              </a:rPr>
              <a:t>ماهیت معرفت :</a:t>
            </a:r>
          </a:p>
          <a:p>
            <a:pPr lvl="1"/>
            <a:r>
              <a:rPr lang="fa-IR" b="1" dirty="0" smtClean="0">
                <a:solidFill>
                  <a:srgbClr val="0070C0"/>
                </a:solidFill>
                <a:cs typeface="B Nazanin" pitchFamily="2" charset="-78"/>
              </a:rPr>
              <a:t>تمایل به شک گرایی ، در عین علاقه به اعتراف به اینکه می توان به حقیقت  دست یافت . </a:t>
            </a:r>
            <a:endParaRPr lang="en-US" b="1" dirty="0" smtClean="0">
              <a:solidFill>
                <a:srgbClr val="0070C0"/>
              </a:solidFill>
              <a:cs typeface="B Nazanin" pitchFamily="2" charset="-78"/>
            </a:endParaRPr>
          </a:p>
          <a:p>
            <a:pPr lvl="0"/>
            <a:r>
              <a:rPr lang="fa-IR" b="1" dirty="0" smtClean="0">
                <a:solidFill>
                  <a:srgbClr val="C00000"/>
                </a:solidFill>
                <a:cs typeface="B Nazanin" pitchFamily="2" charset="-78"/>
              </a:rPr>
              <a:t>ماهیت ارزش : </a:t>
            </a:r>
          </a:p>
          <a:p>
            <a:pPr lvl="1"/>
            <a:r>
              <a:rPr lang="fa-IR" b="1" dirty="0" smtClean="0">
                <a:solidFill>
                  <a:srgbClr val="0070C0"/>
                </a:solidFill>
                <a:cs typeface="B Nazanin" pitchFamily="2" charset="-78"/>
              </a:rPr>
              <a:t>تنوع در معیار اخلاقی حتمی است ، مردم آزادند که معیارهای اخلاقی خود را انتخاب کنند ، اما برخی معیارهای اخلاقی بر شخص تحمیل می شوند . </a:t>
            </a:r>
            <a:endParaRPr lang="en-US" b="1" dirty="0" smtClean="0">
              <a:solidFill>
                <a:srgbClr val="0070C0"/>
              </a:solidFill>
              <a:cs typeface="B Nazanin" pitchFamily="2" charset="-78"/>
            </a:endParaRPr>
          </a:p>
          <a:p>
            <a:endParaRPr lang="fa-IR" dirty="0">
              <a:solidFill>
                <a:srgbClr val="C00000"/>
              </a:solidFill>
              <a:cs typeface="B Nazanin" pitchFamily="2" charset="-78"/>
            </a:endParaRPr>
          </a:p>
        </p:txBody>
      </p:sp>
      <p:sp>
        <p:nvSpPr>
          <p:cNvPr id="3" name="Title 2"/>
          <p:cNvSpPr>
            <a:spLocks noGrp="1"/>
          </p:cNvSpPr>
          <p:nvPr>
            <p:ph type="title"/>
          </p:nvPr>
        </p:nvSpPr>
        <p:spPr/>
        <p:txBody>
          <a:bodyPr>
            <a:normAutofit/>
          </a:bodyPr>
          <a:lstStyle/>
          <a:p>
            <a:r>
              <a:rPr lang="fa-IR" sz="3200" u="sng" dirty="0" smtClean="0">
                <a:solidFill>
                  <a:srgbClr val="C00000"/>
                </a:solidFill>
                <a:cs typeface="B Titr" pitchFamily="2" charset="-78"/>
              </a:rPr>
              <a:t>اصول اگزیستانسیالیسم</a:t>
            </a:r>
            <a:endParaRPr lang="fa-IR" sz="3200" u="sng" dirty="0">
              <a:solidFill>
                <a:srgbClr val="C00000"/>
              </a:solidFill>
              <a:cs typeface="B Titr"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76630"/>
          </a:xfrm>
        </p:spPr>
        <p:txBody>
          <a:bodyPr>
            <a:normAutofit lnSpcReduction="10000"/>
          </a:bodyPr>
          <a:lstStyle/>
          <a:p>
            <a:pPr lvl="0"/>
            <a:r>
              <a:rPr lang="fa-IR" b="1" dirty="0" smtClean="0">
                <a:solidFill>
                  <a:srgbClr val="0070C0"/>
                </a:solidFill>
                <a:cs typeface="B Nazanin" pitchFamily="2" charset="-78"/>
              </a:rPr>
              <a:t>کارل یاسپرس (</a:t>
            </a:r>
            <a:r>
              <a:rPr lang="en-US" b="1" dirty="0" smtClean="0">
                <a:solidFill>
                  <a:srgbClr val="0070C0"/>
                </a:solidFill>
                <a:cs typeface="B Nazanin" pitchFamily="2" charset="-78"/>
              </a:rPr>
              <a:t>Carl Jaspers</a:t>
            </a:r>
            <a:r>
              <a:rPr lang="fa-IR" b="1" dirty="0" smtClean="0">
                <a:solidFill>
                  <a:srgbClr val="0070C0"/>
                </a:solidFill>
                <a:cs typeface="B Nazanin" pitchFamily="2" charset="-78"/>
              </a:rPr>
              <a:t>)</a:t>
            </a:r>
            <a:endParaRPr lang="en-US" b="1" dirty="0" smtClean="0">
              <a:solidFill>
                <a:srgbClr val="0070C0"/>
              </a:solidFill>
              <a:cs typeface="B Nazanin" pitchFamily="2" charset="-78"/>
            </a:endParaRPr>
          </a:p>
          <a:p>
            <a:pPr lvl="0"/>
            <a:endParaRPr lang="fa-IR" b="1" dirty="0" smtClean="0">
              <a:solidFill>
                <a:srgbClr val="0070C0"/>
              </a:solidFill>
              <a:cs typeface="B Nazanin" pitchFamily="2" charset="-78"/>
            </a:endParaRPr>
          </a:p>
          <a:p>
            <a:pPr lvl="0"/>
            <a:r>
              <a:rPr lang="fa-IR" b="1" dirty="0" smtClean="0">
                <a:solidFill>
                  <a:srgbClr val="0070C0"/>
                </a:solidFill>
                <a:cs typeface="B Nazanin" pitchFamily="2" charset="-78"/>
              </a:rPr>
              <a:t>گابریل هنره مارسل (</a:t>
            </a:r>
            <a:r>
              <a:rPr lang="en-US" b="1" dirty="0" smtClean="0">
                <a:solidFill>
                  <a:srgbClr val="0070C0"/>
                </a:solidFill>
                <a:cs typeface="B Nazanin" pitchFamily="2" charset="-78"/>
              </a:rPr>
              <a:t>Gabriel </a:t>
            </a:r>
            <a:r>
              <a:rPr lang="en-US" b="1" dirty="0" err="1" smtClean="0">
                <a:solidFill>
                  <a:srgbClr val="0070C0"/>
                </a:solidFill>
                <a:cs typeface="B Nazanin" pitchFamily="2" charset="-78"/>
              </a:rPr>
              <a:t>Honoré</a:t>
            </a:r>
            <a:r>
              <a:rPr lang="en-US" b="1" dirty="0" smtClean="0">
                <a:solidFill>
                  <a:srgbClr val="0070C0"/>
                </a:solidFill>
                <a:cs typeface="B Nazanin" pitchFamily="2" charset="-78"/>
              </a:rPr>
              <a:t> Marcel</a:t>
            </a:r>
            <a:r>
              <a:rPr lang="fa-IR" b="1" dirty="0" smtClean="0">
                <a:solidFill>
                  <a:srgbClr val="0070C0"/>
                </a:solidFill>
                <a:cs typeface="B Nazanin" pitchFamily="2" charset="-78"/>
              </a:rPr>
              <a:t>)</a:t>
            </a:r>
            <a:endParaRPr lang="en-US" b="1" dirty="0" smtClean="0">
              <a:solidFill>
                <a:srgbClr val="0070C0"/>
              </a:solidFill>
              <a:cs typeface="B Nazanin" pitchFamily="2" charset="-78"/>
            </a:endParaRPr>
          </a:p>
          <a:p>
            <a:pPr lvl="0"/>
            <a:endParaRPr lang="fa-IR" b="1" dirty="0" smtClean="0">
              <a:solidFill>
                <a:srgbClr val="0070C0"/>
              </a:solidFill>
              <a:cs typeface="B Nazanin" pitchFamily="2" charset="-78"/>
            </a:endParaRPr>
          </a:p>
          <a:p>
            <a:pPr lvl="0"/>
            <a:r>
              <a:rPr lang="fa-IR" b="1" dirty="0" smtClean="0">
                <a:solidFill>
                  <a:srgbClr val="002060"/>
                </a:solidFill>
                <a:cs typeface="B Nazanin" pitchFamily="2" charset="-78"/>
              </a:rPr>
              <a:t>کی یر کگارد</a:t>
            </a:r>
            <a:r>
              <a:rPr lang="en-US" b="1" dirty="0" smtClean="0">
                <a:solidFill>
                  <a:srgbClr val="002060"/>
                </a:solidFill>
                <a:cs typeface="B Nazanin" pitchFamily="2" charset="-78"/>
              </a:rPr>
              <a:t>(</a:t>
            </a:r>
            <a:r>
              <a:rPr lang="en-US" b="1" dirty="0" err="1" smtClean="0">
                <a:solidFill>
                  <a:srgbClr val="002060"/>
                </a:solidFill>
                <a:cs typeface="B Nazanin" pitchFamily="2" charset="-78"/>
              </a:rPr>
              <a:t>keirkegaard</a:t>
            </a:r>
            <a:r>
              <a:rPr lang="en-US" b="1" dirty="0" smtClean="0">
                <a:solidFill>
                  <a:srgbClr val="002060"/>
                </a:solidFill>
                <a:cs typeface="B Nazanin" pitchFamily="2" charset="-78"/>
              </a:rPr>
              <a:t>)</a:t>
            </a:r>
          </a:p>
          <a:p>
            <a:pPr lvl="0"/>
            <a:endParaRPr lang="fa-IR" b="1" dirty="0" smtClean="0">
              <a:solidFill>
                <a:srgbClr val="0070C0"/>
              </a:solidFill>
              <a:cs typeface="B Nazanin" pitchFamily="2" charset="-78"/>
            </a:endParaRPr>
          </a:p>
          <a:p>
            <a:pPr lvl="0"/>
            <a:r>
              <a:rPr lang="fa-IR" b="1" dirty="0" smtClean="0">
                <a:solidFill>
                  <a:srgbClr val="0070C0"/>
                </a:solidFill>
                <a:cs typeface="B Nazanin" pitchFamily="2" charset="-78"/>
              </a:rPr>
              <a:t>نیچه (</a:t>
            </a:r>
            <a:r>
              <a:rPr lang="en-US" b="1" dirty="0" smtClean="0">
                <a:solidFill>
                  <a:srgbClr val="0070C0"/>
                </a:solidFill>
                <a:cs typeface="B Nazanin" pitchFamily="2" charset="-78"/>
              </a:rPr>
              <a:t>Niche</a:t>
            </a:r>
            <a:r>
              <a:rPr lang="fa-IR" b="1" dirty="0" smtClean="0">
                <a:solidFill>
                  <a:srgbClr val="0070C0"/>
                </a:solidFill>
                <a:cs typeface="B Nazanin" pitchFamily="2" charset="-78"/>
              </a:rPr>
              <a:t>)</a:t>
            </a:r>
            <a:endParaRPr lang="en-US" b="1" dirty="0" smtClean="0">
              <a:solidFill>
                <a:srgbClr val="0070C0"/>
              </a:solidFill>
              <a:cs typeface="B Nazanin" pitchFamily="2" charset="-78"/>
            </a:endParaRPr>
          </a:p>
          <a:p>
            <a:pPr lvl="0"/>
            <a:endParaRPr lang="fa-IR" b="1" dirty="0" smtClean="0">
              <a:solidFill>
                <a:srgbClr val="0070C0"/>
              </a:solidFill>
              <a:cs typeface="B Nazanin" pitchFamily="2" charset="-78"/>
            </a:endParaRPr>
          </a:p>
          <a:p>
            <a:pPr lvl="0"/>
            <a:r>
              <a:rPr lang="fa-IR" b="1" dirty="0" smtClean="0">
                <a:solidFill>
                  <a:srgbClr val="002060"/>
                </a:solidFill>
                <a:cs typeface="B Nazanin" pitchFamily="2" charset="-78"/>
              </a:rPr>
              <a:t>هایدگر (</a:t>
            </a:r>
            <a:r>
              <a:rPr lang="en-US" b="1" dirty="0" smtClean="0">
                <a:solidFill>
                  <a:srgbClr val="002060"/>
                </a:solidFill>
                <a:cs typeface="B Nazanin" pitchFamily="2" charset="-78"/>
              </a:rPr>
              <a:t>Heidegger</a:t>
            </a:r>
            <a:r>
              <a:rPr lang="fa-IR" b="1" dirty="0" smtClean="0">
                <a:solidFill>
                  <a:srgbClr val="002060"/>
                </a:solidFill>
                <a:cs typeface="B Nazanin" pitchFamily="2" charset="-78"/>
              </a:rPr>
              <a:t>)</a:t>
            </a:r>
          </a:p>
          <a:p>
            <a:pPr lvl="0"/>
            <a:endParaRPr lang="fa-IR" b="1" dirty="0" smtClean="0">
              <a:solidFill>
                <a:srgbClr val="002060"/>
              </a:solidFill>
              <a:cs typeface="B Nazanin" pitchFamily="2" charset="-78"/>
            </a:endParaRPr>
          </a:p>
          <a:p>
            <a:r>
              <a:rPr lang="fa-IR" b="1" dirty="0" smtClean="0">
                <a:solidFill>
                  <a:srgbClr val="002060"/>
                </a:solidFill>
                <a:cs typeface="B Nazanin" pitchFamily="2" charset="-78"/>
              </a:rPr>
              <a:t>ژان پل سارتر </a:t>
            </a:r>
            <a:endParaRPr lang="en-US" b="1" dirty="0" smtClean="0">
              <a:solidFill>
                <a:srgbClr val="002060"/>
              </a:solidFill>
              <a:cs typeface="B Nazanin" pitchFamily="2" charset="-78"/>
            </a:endParaRPr>
          </a:p>
          <a:p>
            <a:pPr lvl="0"/>
            <a:endParaRPr lang="en-US" b="1" dirty="0" smtClean="0">
              <a:solidFill>
                <a:srgbClr val="002060"/>
              </a:solidFill>
              <a:cs typeface="B Nazanin" pitchFamily="2" charset="-78"/>
            </a:endParaRPr>
          </a:p>
          <a:p>
            <a:endParaRPr lang="fa-IR" b="1" dirty="0">
              <a:solidFill>
                <a:srgbClr val="0070C0"/>
              </a:solidFill>
              <a:cs typeface="B Nazanin" pitchFamily="2" charset="-78"/>
            </a:endParaRPr>
          </a:p>
        </p:txBody>
      </p:sp>
      <p:sp>
        <p:nvSpPr>
          <p:cNvPr id="3" name="Title 2"/>
          <p:cNvSpPr>
            <a:spLocks noGrp="1"/>
          </p:cNvSpPr>
          <p:nvPr>
            <p:ph type="title"/>
          </p:nvPr>
        </p:nvSpPr>
        <p:spPr>
          <a:xfrm>
            <a:off x="457200" y="500050"/>
            <a:ext cx="8229600" cy="1143000"/>
          </a:xfrm>
        </p:spPr>
        <p:txBody>
          <a:bodyPr>
            <a:normAutofit fontScale="90000"/>
          </a:bodyPr>
          <a:lstStyle/>
          <a:p>
            <a:r>
              <a:rPr lang="fa-IR" u="sng" dirty="0" smtClean="0">
                <a:solidFill>
                  <a:srgbClr val="C00000"/>
                </a:solidFill>
                <a:cs typeface="B Titr" pitchFamily="2" charset="-78"/>
              </a:rPr>
              <a:t>فیلسوفان</a:t>
            </a:r>
            <a:r>
              <a:rPr lang="en-US" u="sng" dirty="0" smtClean="0">
                <a:solidFill>
                  <a:srgbClr val="C00000"/>
                </a:solidFill>
                <a:cs typeface="B Titr" pitchFamily="2" charset="-78"/>
              </a:rPr>
              <a:t/>
            </a:r>
            <a:br>
              <a:rPr lang="en-US" u="sng" dirty="0" smtClean="0">
                <a:solidFill>
                  <a:srgbClr val="C00000"/>
                </a:solidFill>
                <a:cs typeface="B Titr" pitchFamily="2" charset="-78"/>
              </a:rPr>
            </a:br>
            <a:endParaRPr lang="fa-IR" u="sng" dirty="0">
              <a:solidFill>
                <a:srgbClr val="C00000"/>
              </a:solidFill>
              <a:cs typeface="B Titr"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736"/>
            <a:ext cx="8229600" cy="5000660"/>
          </a:xfrm>
        </p:spPr>
        <p:txBody>
          <a:bodyPr/>
          <a:lstStyle/>
          <a:p>
            <a:r>
              <a:rPr lang="fa-IR" b="1" dirty="0" smtClean="0">
                <a:solidFill>
                  <a:srgbClr val="002060"/>
                </a:solidFill>
                <a:cs typeface="B Nazanin" pitchFamily="2" charset="-78"/>
              </a:rPr>
              <a:t>کارل یاسپرس  در 23 فوریه در شهر الدنبورگ آلمان به دنیا آمد. </a:t>
            </a:r>
            <a:endParaRPr lang="en-US" b="1" dirty="0" smtClean="0">
              <a:solidFill>
                <a:srgbClr val="002060"/>
              </a:solidFill>
              <a:cs typeface="B Nazanin" pitchFamily="2" charset="-78"/>
            </a:endParaRPr>
          </a:p>
          <a:p>
            <a:r>
              <a:rPr lang="fa-IR" b="1" dirty="0" smtClean="0">
                <a:solidFill>
                  <a:srgbClr val="0070C0"/>
                </a:solidFill>
                <a:cs typeface="B Nazanin" pitchFamily="2" charset="-78"/>
              </a:rPr>
              <a:t>در سال 1909 دکترای خود را در پزشکی اخذ نمود </a:t>
            </a:r>
          </a:p>
          <a:p>
            <a:endParaRPr lang="en-US" sz="1600" b="1" dirty="0" smtClean="0">
              <a:solidFill>
                <a:srgbClr val="0070C0"/>
              </a:solidFill>
              <a:cs typeface="B Nazanin" pitchFamily="2" charset="-78"/>
            </a:endParaRPr>
          </a:p>
          <a:p>
            <a:r>
              <a:rPr lang="fa-IR" b="1" dirty="0" smtClean="0">
                <a:solidFill>
                  <a:srgbClr val="002060"/>
                </a:solidFill>
                <a:cs typeface="B Nazanin" pitchFamily="2" charset="-78"/>
              </a:rPr>
              <a:t>در سال 1913 استادیار روانشناسی دانشگاه هایدلبرگ ودر سال 1921 استادیار رسمی دانشگاه شد. </a:t>
            </a:r>
          </a:p>
          <a:p>
            <a:endParaRPr lang="en-US" sz="1600" b="1" dirty="0" smtClean="0">
              <a:solidFill>
                <a:srgbClr val="002060"/>
              </a:solidFill>
              <a:cs typeface="B Nazanin" pitchFamily="2" charset="-78"/>
            </a:endParaRPr>
          </a:p>
          <a:p>
            <a:r>
              <a:rPr lang="fa-IR" b="1" dirty="0" smtClean="0">
                <a:solidFill>
                  <a:srgbClr val="0070C0"/>
                </a:solidFill>
                <a:cs typeface="B Nazanin" pitchFamily="2" charset="-78"/>
              </a:rPr>
              <a:t>در سال 1948 استادیار دانشگاه بازل شد و تا آخر در آنجا به تدریس اشتغال داشت</a:t>
            </a:r>
          </a:p>
          <a:p>
            <a:pPr>
              <a:buNone/>
            </a:pPr>
            <a:endParaRPr lang="en-US" sz="1600" b="1" dirty="0" smtClean="0">
              <a:solidFill>
                <a:srgbClr val="0070C0"/>
              </a:solidFill>
              <a:cs typeface="B Nazanin" pitchFamily="2" charset="-78"/>
            </a:endParaRPr>
          </a:p>
          <a:p>
            <a:r>
              <a:rPr lang="fa-IR" b="1" dirty="0" smtClean="0">
                <a:solidFill>
                  <a:srgbClr val="002060"/>
                </a:solidFill>
                <a:cs typeface="B Nazanin" pitchFamily="2" charset="-78"/>
              </a:rPr>
              <a:t>در در 26 فوریه 1969 در هشتاد سالگی بر اثر حمله قلبی درگذشت.</a:t>
            </a:r>
            <a:endParaRPr lang="en-US" b="1" dirty="0" smtClean="0">
              <a:solidFill>
                <a:srgbClr val="002060"/>
              </a:solidFill>
              <a:cs typeface="B Nazanin" pitchFamily="2" charset="-78"/>
            </a:endParaRPr>
          </a:p>
          <a:p>
            <a:endParaRPr lang="fa-IR" b="1" dirty="0">
              <a:solidFill>
                <a:srgbClr val="002060"/>
              </a:solidFill>
              <a:cs typeface="B Nazanin" pitchFamily="2" charset="-78"/>
            </a:endParaRPr>
          </a:p>
        </p:txBody>
      </p:sp>
      <p:sp>
        <p:nvSpPr>
          <p:cNvPr id="3" name="Title 2"/>
          <p:cNvSpPr>
            <a:spLocks noGrp="1"/>
          </p:cNvSpPr>
          <p:nvPr>
            <p:ph type="title"/>
          </p:nvPr>
        </p:nvSpPr>
        <p:spPr/>
        <p:txBody>
          <a:bodyPr>
            <a:normAutofit fontScale="90000"/>
          </a:bodyPr>
          <a:lstStyle/>
          <a:p>
            <a:r>
              <a:rPr lang="fa-IR" u="sng" dirty="0" smtClean="0">
                <a:solidFill>
                  <a:srgbClr val="C00000"/>
                </a:solidFill>
                <a:cs typeface="B Titr" pitchFamily="2" charset="-78"/>
              </a:rPr>
              <a:t>کارل یاسپرس </a:t>
            </a:r>
            <a:r>
              <a:rPr lang="en-US" u="sng" dirty="0" smtClean="0">
                <a:solidFill>
                  <a:srgbClr val="C00000"/>
                </a:solidFill>
                <a:cs typeface="B Titr" pitchFamily="2" charset="-78"/>
              </a:rPr>
              <a:t/>
            </a:r>
            <a:br>
              <a:rPr lang="en-US" u="sng" dirty="0" smtClean="0">
                <a:solidFill>
                  <a:srgbClr val="C00000"/>
                </a:solidFill>
                <a:cs typeface="B Titr" pitchFamily="2" charset="-78"/>
              </a:rPr>
            </a:br>
            <a:endParaRPr lang="fa-IR" u="sng" dirty="0">
              <a:solidFill>
                <a:srgbClr val="C00000"/>
              </a:solidFill>
              <a:cs typeface="B Titr"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643602"/>
          </a:xfrm>
        </p:spPr>
        <p:txBody>
          <a:bodyPr>
            <a:normAutofit fontScale="92500"/>
          </a:bodyPr>
          <a:lstStyle/>
          <a:p>
            <a:pPr>
              <a:buNone/>
            </a:pPr>
            <a:r>
              <a:rPr lang="fa-IR" b="1" dirty="0" smtClean="0">
                <a:solidFill>
                  <a:srgbClr val="C00000"/>
                </a:solidFill>
                <a:cs typeface="B Nazanin" pitchFamily="2" charset="-78"/>
              </a:rPr>
              <a:t>  آثاریاسپرس :</a:t>
            </a:r>
          </a:p>
          <a:p>
            <a:pPr>
              <a:buNone/>
            </a:pPr>
            <a:r>
              <a:rPr lang="fa-IR" b="1" dirty="0" smtClean="0">
                <a:solidFill>
                  <a:srgbClr val="0070C0"/>
                </a:solidFill>
                <a:cs typeface="B Nazanin" pitchFamily="2" charset="-78"/>
              </a:rPr>
              <a:t>    کتاب فلسفه در سه جلد (1935)،نیچه(1936)،منطق فلسفی،آغاز و انجام تاریخ،فلاسفه بزرگ،فلسفه هستی.</a:t>
            </a:r>
          </a:p>
          <a:p>
            <a:pPr>
              <a:buNone/>
            </a:pPr>
            <a:endParaRPr lang="fa-IR" b="1" dirty="0" smtClean="0">
              <a:solidFill>
                <a:srgbClr val="0070C0"/>
              </a:solidFill>
              <a:cs typeface="B Nazanin" pitchFamily="2" charset="-78"/>
            </a:endParaRPr>
          </a:p>
          <a:p>
            <a:pPr>
              <a:buNone/>
            </a:pPr>
            <a:r>
              <a:rPr lang="fa-IR" b="1" dirty="0" smtClean="0">
                <a:solidFill>
                  <a:srgbClr val="C00000"/>
                </a:solidFill>
                <a:cs typeface="B Nazanin" pitchFamily="2" charset="-78"/>
              </a:rPr>
              <a:t>نظر یاسپرس در مورد تعریف اگزیستانسیالیسم این گونه است:</a:t>
            </a:r>
            <a:endParaRPr lang="en-US" b="1" dirty="0" smtClean="0">
              <a:solidFill>
                <a:srgbClr val="C00000"/>
              </a:solidFill>
              <a:cs typeface="B Nazanin" pitchFamily="2" charset="-78"/>
            </a:endParaRPr>
          </a:p>
          <a:p>
            <a:pPr algn="justLow"/>
            <a:r>
              <a:rPr lang="fa-IR" b="1" dirty="0" smtClean="0">
                <a:solidFill>
                  <a:srgbClr val="0070C0"/>
                </a:solidFill>
                <a:cs typeface="B Nazanin" pitchFamily="2" charset="-78"/>
              </a:rPr>
              <a:t>      "امروز شاید ما بتوانیم به این صورت از فلسفه سخن بگوییم:هدف آن از این قرار است : یافتن واقعیت در سرچشمه ی نخستی، درک واقعیت در رویکرد فکری من نسبت به خودم ،در کردارهای درونی ام، گشودن انسان در برابر"فراگیرنده" (</a:t>
            </a:r>
            <a:r>
              <a:rPr lang="en-US" b="1" dirty="0" smtClean="0">
                <a:solidFill>
                  <a:srgbClr val="0070C0"/>
                </a:solidFill>
                <a:cs typeface="B Nazanin" pitchFamily="2" charset="-78"/>
              </a:rPr>
              <a:t>Encompassing</a:t>
            </a:r>
            <a:r>
              <a:rPr lang="fa-IR" b="1" dirty="0" smtClean="0">
                <a:solidFill>
                  <a:srgbClr val="0070C0"/>
                </a:solidFill>
                <a:cs typeface="B Nazanin" pitchFamily="2" charset="-78"/>
              </a:rPr>
              <a:t>) با تمامی افق آن،کوشش برای برقراری ارتباط میان جنبه های گوناگون حقیقت، میان انسانها و در ر قابتی دوستانه؛حفظ به گونه ای صبورانه و پیوسته در حضور شکست و در حضور هر چیزی که با خرد بیگانه نماید.فلسفه اصل آن توجه ژرفی است که آدمی در خلال آن و با شرکت در واقعیت،خویشتن خویش می شود."</a:t>
            </a:r>
            <a:endParaRPr lang="en-US" b="1" dirty="0" smtClean="0">
              <a:solidFill>
                <a:srgbClr val="0070C0"/>
              </a:solidFill>
              <a:cs typeface="B Nazanin" pitchFamily="2" charset="-78"/>
            </a:endParaRPr>
          </a:p>
          <a:p>
            <a:pPr>
              <a:buNone/>
            </a:pPr>
            <a:endParaRPr lang="en-US" b="1" dirty="0" smtClean="0">
              <a:solidFill>
                <a:srgbClr val="C00000"/>
              </a:solidFill>
              <a:cs typeface="B Nazanin"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229600" cy="5221497"/>
          </a:xfrm>
        </p:spPr>
        <p:txBody>
          <a:bodyPr>
            <a:normAutofit lnSpcReduction="10000"/>
          </a:bodyPr>
          <a:lstStyle/>
          <a:p>
            <a:pPr algn="justLow"/>
            <a:r>
              <a:rPr lang="fa-IR" b="1" dirty="0" smtClean="0">
                <a:solidFill>
                  <a:srgbClr val="0070C0"/>
                </a:solidFill>
                <a:cs typeface="B Nazanin" pitchFamily="2" charset="-78"/>
              </a:rPr>
              <a:t> تفکر یاسپرس به طور کلی متعادلتر از تفکر اکثریت فیلسوفان اگزیستانس است.مثلا فضای مهم تر و بیشتری را به دانش ها اختصاص می دهد و درباره نظریات آنها مفصلا به بحث و مجادله   می پردازد....</a:t>
            </a:r>
          </a:p>
          <a:p>
            <a:pPr algn="justLow"/>
            <a:endParaRPr lang="en-US" b="1" dirty="0" smtClean="0">
              <a:solidFill>
                <a:srgbClr val="0070C0"/>
              </a:solidFill>
              <a:cs typeface="B Nazanin" pitchFamily="2" charset="-78"/>
            </a:endParaRPr>
          </a:p>
          <a:p>
            <a:pPr algn="justLow"/>
            <a:r>
              <a:rPr lang="fa-IR" b="1" dirty="0" smtClean="0">
                <a:solidFill>
                  <a:srgbClr val="002060"/>
                </a:solidFill>
                <a:cs typeface="B Nazanin" pitchFamily="2" charset="-78"/>
              </a:rPr>
              <a:t>آنچه وی را از فیلسوفان همکارش متمایز می سازد،کوشش اخلاقی او در راه گونه ای متافیزیک و نوعی الهیات یا خداشناسی طبیعی است.در کنار اینها،در تفکر وی موضع بنیادی و عقاید مشترک همه فیلسوفان اگزیستانس یافت می شود.”</a:t>
            </a:r>
          </a:p>
          <a:p>
            <a:pPr algn="justLow"/>
            <a:endParaRPr lang="en-US" b="1" dirty="0" smtClean="0">
              <a:solidFill>
                <a:srgbClr val="002060"/>
              </a:solidFill>
              <a:cs typeface="B Nazanin" pitchFamily="2" charset="-78"/>
            </a:endParaRPr>
          </a:p>
          <a:p>
            <a:pPr algn="justLow"/>
            <a:r>
              <a:rPr lang="fa-IR" b="1" dirty="0" smtClean="0">
                <a:solidFill>
                  <a:srgbClr val="0070C0"/>
                </a:solidFill>
                <a:cs typeface="B Nazanin" pitchFamily="2" charset="-78"/>
              </a:rPr>
              <a:t> در حالی که یاسپرس آموزه های دینی را مجموعه ای از جزم ها می داند که سد راه ارتباط با متعالی است. تفسیری که یاسپرس از مسیح و مسیحیت می کند با دیدگاه کی یر کگارد تفاوت دارد.</a:t>
            </a:r>
            <a:endParaRPr lang="fa-IR" b="1" dirty="0">
              <a:solidFill>
                <a:srgbClr val="0070C0"/>
              </a:solidFill>
              <a:cs typeface="B Nazanin"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14488"/>
            <a:ext cx="8229600" cy="4292803"/>
          </a:xfrm>
        </p:spPr>
        <p:txBody>
          <a:bodyPr>
            <a:noAutofit/>
          </a:bodyPr>
          <a:lstStyle/>
          <a:p>
            <a:pPr algn="ctr">
              <a:buNone/>
            </a:pPr>
            <a:r>
              <a:rPr lang="fa-IR" sz="3200" b="1" dirty="0" smtClean="0">
                <a:solidFill>
                  <a:srgbClr val="002060"/>
                </a:solidFill>
                <a:cs typeface="B Nazanin" pitchFamily="2" charset="-78"/>
              </a:rPr>
              <a:t>گابریل هنره مارسل فیلسوفی فرانسوی بود که :</a:t>
            </a:r>
          </a:p>
          <a:p>
            <a:endParaRPr lang="fa-IR" sz="3200" dirty="0" smtClean="0"/>
          </a:p>
          <a:p>
            <a:r>
              <a:rPr lang="fa-IR" sz="3200" dirty="0" smtClean="0">
                <a:solidFill>
                  <a:srgbClr val="0070C0"/>
                </a:solidFill>
                <a:cs typeface="B Nazanin" pitchFamily="2" charset="-78"/>
              </a:rPr>
              <a:t>در 7 </a:t>
            </a:r>
            <a:r>
              <a:rPr lang="fa-IR" sz="3200" b="1" dirty="0" smtClean="0">
                <a:solidFill>
                  <a:srgbClr val="0070C0"/>
                </a:solidFill>
                <a:cs typeface="B Nazanin" pitchFamily="2" charset="-78"/>
              </a:rPr>
              <a:t>دسامبر ۱۸۸۹، در </a:t>
            </a:r>
            <a:r>
              <a:rPr lang="fa-IR" sz="3200" b="1" dirty="0" smtClean="0">
                <a:solidFill>
                  <a:srgbClr val="0070C0"/>
                </a:solidFill>
                <a:cs typeface="B Nazanin" pitchFamily="2" charset="-78"/>
                <a:hlinkClick r:id="rId2" tooltip="پاریس"/>
              </a:rPr>
              <a:t>پاریس</a:t>
            </a:r>
            <a:r>
              <a:rPr lang="fa-IR" sz="3200" b="1" dirty="0" smtClean="0">
                <a:solidFill>
                  <a:srgbClr val="0070C0"/>
                </a:solidFill>
                <a:cs typeface="B Nazanin" pitchFamily="2" charset="-78"/>
              </a:rPr>
              <a:t> متولد شد</a:t>
            </a:r>
          </a:p>
          <a:p>
            <a:endParaRPr lang="fa-IR" sz="3200" b="1" dirty="0" smtClean="0">
              <a:solidFill>
                <a:srgbClr val="0070C0"/>
              </a:solidFill>
              <a:cs typeface="B Nazanin" pitchFamily="2" charset="-78"/>
            </a:endParaRPr>
          </a:p>
          <a:p>
            <a:r>
              <a:rPr lang="fa-IR" sz="3200" b="1" dirty="0" smtClean="0">
                <a:solidFill>
                  <a:srgbClr val="0070C0"/>
                </a:solidFill>
                <a:cs typeface="B Nazanin" pitchFamily="2" charset="-78"/>
              </a:rPr>
              <a:t>در ۸ اکتبر ۱۹۷۳در گذشت. </a:t>
            </a:r>
          </a:p>
          <a:p>
            <a:endParaRPr lang="fa-IR" sz="1800" b="1" dirty="0" smtClean="0">
              <a:solidFill>
                <a:srgbClr val="0070C0"/>
              </a:solidFill>
              <a:cs typeface="B Nazanin" pitchFamily="2" charset="-78"/>
            </a:endParaRPr>
          </a:p>
          <a:p>
            <a:pPr algn="ctr">
              <a:buNone/>
            </a:pPr>
            <a:r>
              <a:rPr lang="fa-IR" sz="3200" b="1" dirty="0" smtClean="0">
                <a:solidFill>
                  <a:srgbClr val="C00000"/>
                </a:solidFill>
                <a:cs typeface="B Nazanin" pitchFamily="2" charset="-78"/>
              </a:rPr>
              <a:t>او یکی مهمترین فیلسوفان </a:t>
            </a:r>
          </a:p>
          <a:p>
            <a:pPr algn="ctr">
              <a:buNone/>
            </a:pPr>
            <a:r>
              <a:rPr lang="fa-IR" sz="3200" b="1" dirty="0" smtClean="0">
                <a:solidFill>
                  <a:srgbClr val="C00000"/>
                </a:solidFill>
                <a:cs typeface="B Nazanin" pitchFamily="2" charset="-78"/>
                <a:hlinkClick r:id="rId3" tooltip="اگزیستانسیالیسم مسیحی"/>
              </a:rPr>
              <a:t>اگزیستانسیالیسم مسیحی</a:t>
            </a:r>
            <a:r>
              <a:rPr lang="fa-IR" sz="3200" b="1" dirty="0" smtClean="0">
                <a:solidFill>
                  <a:srgbClr val="C00000"/>
                </a:solidFill>
                <a:cs typeface="B Nazanin" pitchFamily="2" charset="-78"/>
              </a:rPr>
              <a:t> به شمار می‌رود.</a:t>
            </a:r>
            <a:endParaRPr lang="en-US" sz="3200" b="1" dirty="0" smtClean="0">
              <a:solidFill>
                <a:srgbClr val="C00000"/>
              </a:solidFill>
              <a:cs typeface="B Nazanin" pitchFamily="2" charset="-78"/>
            </a:endParaRPr>
          </a:p>
          <a:p>
            <a:endParaRPr lang="fa-IR" sz="3200" dirty="0"/>
          </a:p>
        </p:txBody>
      </p:sp>
      <p:sp>
        <p:nvSpPr>
          <p:cNvPr id="3" name="Title 2"/>
          <p:cNvSpPr>
            <a:spLocks noGrp="1"/>
          </p:cNvSpPr>
          <p:nvPr>
            <p:ph type="title"/>
          </p:nvPr>
        </p:nvSpPr>
        <p:spPr>
          <a:xfrm>
            <a:off x="457200" y="571480"/>
            <a:ext cx="8229600" cy="846158"/>
          </a:xfrm>
        </p:spPr>
        <p:txBody>
          <a:bodyPr>
            <a:noAutofit/>
          </a:bodyPr>
          <a:lstStyle/>
          <a:p>
            <a:r>
              <a:rPr lang="fa-IR" sz="3200" u="sng" dirty="0" smtClean="0">
                <a:solidFill>
                  <a:srgbClr val="C00000"/>
                </a:solidFill>
                <a:cs typeface="B Titr" pitchFamily="2" charset="-78"/>
              </a:rPr>
              <a:t>گابریل هنره مارسل</a:t>
            </a:r>
            <a:endParaRPr lang="fa-IR" sz="3200" u="sng" dirty="0">
              <a:solidFill>
                <a:srgbClr val="C00000"/>
              </a:solidFill>
              <a:cs typeface="B Titr"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142984"/>
            <a:ext cx="8229600" cy="5357850"/>
          </a:xfrm>
        </p:spPr>
        <p:txBody>
          <a:bodyPr>
            <a:normAutofit/>
          </a:bodyPr>
          <a:lstStyle/>
          <a:p>
            <a:pPr algn="just"/>
            <a:r>
              <a:rPr lang="fa-IR" b="1" dirty="0" smtClean="0">
                <a:solidFill>
                  <a:srgbClr val="002060"/>
                </a:solidFill>
                <a:cs typeface="B Nazanin" pitchFamily="2" charset="-78"/>
              </a:rPr>
              <a:t>فلسفه ی کلاسیک با  هگل  به پایان رسید و اگزیستانسیالیسم ، یکی از فلسفه های دوران اخیر همچون مارکسیسم  از فلسفه ی هگل منشعب شد </a:t>
            </a:r>
          </a:p>
          <a:p>
            <a:pPr algn="just"/>
            <a:endParaRPr lang="en-US" b="1" dirty="0" smtClean="0">
              <a:solidFill>
                <a:srgbClr val="002060"/>
              </a:solidFill>
              <a:cs typeface="B Nazanin" pitchFamily="2" charset="-78"/>
            </a:endParaRPr>
          </a:p>
          <a:p>
            <a:pPr algn="just"/>
            <a:r>
              <a:rPr lang="fa-IR" b="1" dirty="0" smtClean="0">
                <a:solidFill>
                  <a:schemeClr val="accent1">
                    <a:lumMod val="75000"/>
                  </a:schemeClr>
                </a:solidFill>
                <a:cs typeface="B Nazanin" pitchFamily="2" charset="-78"/>
              </a:rPr>
              <a:t>در اواخر جنگ جهانی دوم ، دنیا با یکسری دگرگونی هایی در فلسفه اروپا آشنا شد. منادی این دگرگونی ها داستان ها و نمایشنامه ها و کارهای ادبی بعضی از فیلسوفان و نویسندگان فرانسه بود. </a:t>
            </a:r>
          </a:p>
          <a:p>
            <a:pPr algn="just"/>
            <a:endParaRPr lang="fa-IR" sz="1600" b="1" dirty="0" smtClean="0">
              <a:solidFill>
                <a:schemeClr val="accent1">
                  <a:lumMod val="75000"/>
                </a:schemeClr>
              </a:solidFill>
              <a:cs typeface="B Nazanin" pitchFamily="2" charset="-78"/>
            </a:endParaRPr>
          </a:p>
          <a:p>
            <a:pPr algn="ctr"/>
            <a:r>
              <a:rPr lang="fa-IR" sz="3200" b="1" dirty="0" smtClean="0">
                <a:solidFill>
                  <a:srgbClr val="002060"/>
                </a:solidFill>
                <a:cs typeface="B Nazanin" pitchFamily="2" charset="-78"/>
              </a:rPr>
              <a:t>این حرکت جدید تحت عنوان </a:t>
            </a:r>
            <a:r>
              <a:rPr lang="fa-IR" sz="3200" b="1" dirty="0" smtClean="0">
                <a:solidFill>
                  <a:srgbClr val="C00000"/>
                </a:solidFill>
                <a:cs typeface="B Nazanin" pitchFamily="2" charset="-78"/>
              </a:rPr>
              <a:t>اگزیستانسیالیسم </a:t>
            </a:r>
            <a:r>
              <a:rPr lang="fa-IR" sz="3200" b="1" dirty="0" smtClean="0">
                <a:solidFill>
                  <a:srgbClr val="002060"/>
                </a:solidFill>
                <a:cs typeface="B Nazanin" pitchFamily="2" charset="-78"/>
              </a:rPr>
              <a:t>یا </a:t>
            </a:r>
            <a:r>
              <a:rPr lang="fa-IR" sz="3200" b="1" u="sng" dirty="0" smtClean="0">
                <a:solidFill>
                  <a:srgbClr val="C00000"/>
                </a:solidFill>
                <a:cs typeface="B Nazanin" pitchFamily="2" charset="-78"/>
              </a:rPr>
              <a:t>فلسفه اصالت وجود</a:t>
            </a:r>
            <a:r>
              <a:rPr lang="fa-IR" sz="3200" b="1" u="sng" dirty="0" smtClean="0">
                <a:solidFill>
                  <a:srgbClr val="002060"/>
                </a:solidFill>
                <a:cs typeface="B Nazanin" pitchFamily="2" charset="-78"/>
              </a:rPr>
              <a:t> </a:t>
            </a:r>
            <a:r>
              <a:rPr lang="fa-IR" sz="3200" b="1" dirty="0" smtClean="0">
                <a:solidFill>
                  <a:srgbClr val="002060"/>
                </a:solidFill>
                <a:cs typeface="B Nazanin" pitchFamily="2" charset="-78"/>
              </a:rPr>
              <a:t>مطرح شد. </a:t>
            </a:r>
            <a:endParaRPr lang="en-US" sz="3200" b="1" dirty="0" smtClean="0">
              <a:solidFill>
                <a:srgbClr val="002060"/>
              </a:solidFill>
              <a:cs typeface="B Nazanin" pitchFamily="2" charset="-78"/>
            </a:endParaRPr>
          </a:p>
          <a:p>
            <a:pPr algn="just"/>
            <a:endParaRPr lang="fa-IR" b="1" dirty="0">
              <a:solidFill>
                <a:srgbClr val="002060"/>
              </a:solidFill>
              <a:cs typeface="B Nazanin" pitchFamily="2" charset="-78"/>
            </a:endParaRPr>
          </a:p>
        </p:txBody>
      </p:sp>
      <p:sp>
        <p:nvSpPr>
          <p:cNvPr id="4" name="Title 3"/>
          <p:cNvSpPr>
            <a:spLocks noGrp="1"/>
          </p:cNvSpPr>
          <p:nvPr>
            <p:ph type="title"/>
          </p:nvPr>
        </p:nvSpPr>
        <p:spPr/>
        <p:txBody>
          <a:bodyPr>
            <a:noAutofit/>
          </a:bodyPr>
          <a:lstStyle/>
          <a:p>
            <a:pPr algn="l"/>
            <a:r>
              <a:rPr lang="fa-IR" sz="2800" u="sng" dirty="0" smtClean="0">
                <a:solidFill>
                  <a:srgbClr val="C00000"/>
                </a:solidFill>
                <a:cs typeface="B Titr" pitchFamily="2" charset="-78"/>
              </a:rPr>
              <a:t>مروری بر پیشینه  </a:t>
            </a:r>
            <a:r>
              <a:rPr lang="fa-IR" sz="2800" u="sng" dirty="0">
                <a:solidFill>
                  <a:srgbClr val="C00000"/>
                </a:solidFill>
                <a:cs typeface="B Titr" pitchFamily="2" charset="-78"/>
              </a:rPr>
              <a:t>اگزیستانسیالیسم  : </a:t>
            </a:r>
            <a:r>
              <a:rPr lang="en-US" sz="2800" u="sng" dirty="0">
                <a:solidFill>
                  <a:srgbClr val="C00000"/>
                </a:solidFill>
                <a:cs typeface="B Titr" pitchFamily="2" charset="-78"/>
              </a:rPr>
              <a:t/>
            </a:r>
            <a:br>
              <a:rPr lang="en-US" sz="2800" u="sng" dirty="0">
                <a:solidFill>
                  <a:srgbClr val="C00000"/>
                </a:solidFill>
                <a:cs typeface="B Titr" pitchFamily="2" charset="-78"/>
              </a:rPr>
            </a:br>
            <a:endParaRPr lang="fa-IR" sz="2800" u="sng" dirty="0">
              <a:solidFill>
                <a:srgbClr val="C00000"/>
              </a:solidFill>
              <a:cs typeface="B Tit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2984"/>
            <a:ext cx="8229600" cy="4864307"/>
          </a:xfrm>
        </p:spPr>
        <p:txBody>
          <a:bodyPr/>
          <a:lstStyle/>
          <a:p>
            <a:pPr algn="justLow">
              <a:buNone/>
            </a:pPr>
            <a:r>
              <a:rPr lang="fa-IR" b="1" dirty="0" smtClean="0">
                <a:solidFill>
                  <a:srgbClr val="C00000"/>
                </a:solidFill>
                <a:cs typeface="B Nazanin" pitchFamily="2" charset="-78"/>
              </a:rPr>
              <a:t>آثار مارسل :</a:t>
            </a:r>
          </a:p>
          <a:p>
            <a:pPr algn="justLow"/>
            <a:r>
              <a:rPr lang="fa-IR" b="1" dirty="0" smtClean="0">
                <a:solidFill>
                  <a:srgbClr val="0070C0"/>
                </a:solidFill>
                <a:cs typeface="B Nazanin" pitchFamily="2" charset="-78"/>
              </a:rPr>
              <a:t>مهمترین اثر مارسل کتاب «راز وجود» (</a:t>
            </a:r>
            <a:r>
              <a:rPr lang="en-US" b="1" dirty="0" smtClean="0">
                <a:solidFill>
                  <a:srgbClr val="0070C0"/>
                </a:solidFill>
                <a:cs typeface="B Nazanin" pitchFamily="2" charset="-78"/>
              </a:rPr>
              <a:t>Mystery of Being</a:t>
            </a:r>
            <a:r>
              <a:rPr lang="fa-IR" b="1" dirty="0" smtClean="0">
                <a:solidFill>
                  <a:srgbClr val="0070C0"/>
                </a:solidFill>
                <a:cs typeface="B Nazanin" pitchFamily="2" charset="-78"/>
              </a:rPr>
              <a:t>) نام دارد که در آن فلسفه خود را «مذهب نوسقراطی» یا «مذهب سقراطی مسیحی» می‌خواند. </a:t>
            </a:r>
          </a:p>
          <a:p>
            <a:pPr algn="justLow"/>
            <a:endParaRPr lang="en-US" b="1" dirty="0" smtClean="0">
              <a:solidFill>
                <a:srgbClr val="0070C0"/>
              </a:solidFill>
              <a:cs typeface="B Nazanin" pitchFamily="2" charset="-78"/>
            </a:endParaRPr>
          </a:p>
          <a:p>
            <a:pPr algn="justLow"/>
            <a:r>
              <a:rPr lang="fa-IR" b="1" dirty="0" smtClean="0">
                <a:solidFill>
                  <a:srgbClr val="002060"/>
                </a:solidFill>
                <a:cs typeface="B Nazanin" pitchFamily="2" charset="-78"/>
              </a:rPr>
              <a:t> از دیدگاه او موضوع فلسفه وجود است، اما وجود انسان نه وجود از آن جهت که وجود دارد. </a:t>
            </a:r>
          </a:p>
          <a:p>
            <a:pPr algn="justLow"/>
            <a:endParaRPr lang="fa-IR" b="1" dirty="0" smtClean="0">
              <a:solidFill>
                <a:srgbClr val="0070C0"/>
              </a:solidFill>
              <a:cs typeface="B Nazanin" pitchFamily="2" charset="-78"/>
            </a:endParaRPr>
          </a:p>
          <a:p>
            <a:pPr algn="justLow"/>
            <a:r>
              <a:rPr lang="fa-IR" b="1" dirty="0" smtClean="0">
                <a:solidFill>
                  <a:srgbClr val="0070C0"/>
                </a:solidFill>
                <a:cs typeface="B Nazanin" pitchFamily="2" charset="-78"/>
              </a:rPr>
              <a:t>محوری‌ترین اندیشه مارسل اینست که وجود یک راز است و موضوعات دیگر پیرامون این عقیده قرار می‌گیرند.</a:t>
            </a:r>
            <a:endParaRPr lang="en-US" b="1" dirty="0" smtClean="0">
              <a:solidFill>
                <a:srgbClr val="0070C0"/>
              </a:solidFill>
              <a:cs typeface="B Nazanin" pitchFamily="2" charset="-78"/>
            </a:endParaRPr>
          </a:p>
          <a:p>
            <a:pPr algn="justLow"/>
            <a:endParaRPr lang="fa-IR" b="1" dirty="0">
              <a:solidFill>
                <a:srgbClr val="0070C0"/>
              </a:solidFill>
              <a:cs typeface="B Nazanin"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Low">
              <a:buNone/>
            </a:pPr>
            <a:r>
              <a:rPr lang="fa-IR" b="1" dirty="0" smtClean="0">
                <a:solidFill>
                  <a:srgbClr val="002060"/>
                </a:solidFill>
                <a:cs typeface="B Nazanin" pitchFamily="2" charset="-78"/>
              </a:rPr>
              <a:t> </a:t>
            </a:r>
            <a:endParaRPr lang="en-US" b="1" dirty="0" smtClean="0">
              <a:solidFill>
                <a:srgbClr val="002060"/>
              </a:solidFill>
              <a:cs typeface="B Nazanin" pitchFamily="2" charset="-78"/>
            </a:endParaRPr>
          </a:p>
          <a:p>
            <a:pPr algn="justLow"/>
            <a:r>
              <a:rPr lang="fa-IR" b="1" dirty="0" smtClean="0">
                <a:solidFill>
                  <a:srgbClr val="002060"/>
                </a:solidFill>
                <a:cs typeface="B Nazanin" pitchFamily="2" charset="-78"/>
              </a:rPr>
              <a:t>ژان پل سارتر کسی است که فلسفه اگزیستانسیالیسم را به دنیا معرفی کرد. </a:t>
            </a:r>
          </a:p>
          <a:p>
            <a:pPr algn="justLow"/>
            <a:endParaRPr lang="en-US" b="1" dirty="0" smtClean="0">
              <a:solidFill>
                <a:srgbClr val="002060"/>
              </a:solidFill>
              <a:cs typeface="B Nazanin" pitchFamily="2" charset="-78"/>
            </a:endParaRPr>
          </a:p>
          <a:p>
            <a:pPr algn="justLow"/>
            <a:r>
              <a:rPr lang="fa-IR" b="1" dirty="0" smtClean="0">
                <a:solidFill>
                  <a:srgbClr val="0070C0"/>
                </a:solidFill>
                <a:cs typeface="B Nazanin" pitchFamily="2" charset="-78"/>
              </a:rPr>
              <a:t>سارتر به آزادی بنیادی انسان اعتقاد داشت و باور داشت که «انسان محکوم به آزادی است.». </a:t>
            </a:r>
          </a:p>
          <a:p>
            <a:pPr algn="justLow"/>
            <a:endParaRPr lang="en-US" b="1" dirty="0" smtClean="0">
              <a:solidFill>
                <a:srgbClr val="002060"/>
              </a:solidFill>
              <a:cs typeface="B Nazanin" pitchFamily="2" charset="-78"/>
            </a:endParaRPr>
          </a:p>
          <a:p>
            <a:pPr algn="justLow"/>
            <a:r>
              <a:rPr lang="fa-IR" b="1" dirty="0" smtClean="0">
                <a:solidFill>
                  <a:srgbClr val="002060"/>
                </a:solidFill>
                <a:cs typeface="B Nazanin" pitchFamily="2" charset="-78"/>
              </a:rPr>
              <a:t>سارتر معتقد بود که انسان باید خود سرنوشت‌اش را تعیین کند. </a:t>
            </a:r>
          </a:p>
          <a:p>
            <a:pPr algn="justLow"/>
            <a:endParaRPr lang="en-US" b="1" dirty="0" smtClean="0">
              <a:solidFill>
                <a:srgbClr val="002060"/>
              </a:solidFill>
              <a:cs typeface="B Nazanin" pitchFamily="2" charset="-78"/>
            </a:endParaRPr>
          </a:p>
          <a:p>
            <a:pPr algn="justLow"/>
            <a:r>
              <a:rPr lang="fa-IR" b="1" dirty="0" smtClean="0">
                <a:solidFill>
                  <a:srgbClr val="0070C0"/>
                </a:solidFill>
                <a:cs typeface="B Nazanin" pitchFamily="2" charset="-78"/>
              </a:rPr>
              <a:t> در سال </a:t>
            </a:r>
            <a:r>
              <a:rPr lang="fa-IR" b="1" dirty="0" smtClean="0">
                <a:solidFill>
                  <a:srgbClr val="0070C0"/>
                </a:solidFill>
                <a:cs typeface="B Nazanin" pitchFamily="2" charset="-78"/>
                <a:hlinkClick r:id="rId2" tooltip="۱۹۶۴ (میلادی)"/>
              </a:rPr>
              <a:t>۱۹۶۴</a:t>
            </a:r>
            <a:r>
              <a:rPr lang="fa-IR" b="1" dirty="0" smtClean="0">
                <a:solidFill>
                  <a:srgbClr val="0070C0"/>
                </a:solidFill>
                <a:cs typeface="B Nazanin" pitchFamily="2" charset="-78"/>
              </a:rPr>
              <a:t> سارتر برنده جایزه ادبی </a:t>
            </a:r>
            <a:r>
              <a:rPr lang="fa-IR" b="1" dirty="0" smtClean="0">
                <a:solidFill>
                  <a:srgbClr val="0070C0"/>
                </a:solidFill>
                <a:cs typeface="B Nazanin" pitchFamily="2" charset="-78"/>
                <a:hlinkClick r:id="rId3" tooltip="جایزه نوبل ادبیات"/>
              </a:rPr>
              <a:t>جایزه نوبل ادبیات</a:t>
            </a:r>
            <a:r>
              <a:rPr lang="fa-IR" b="1" dirty="0" smtClean="0">
                <a:solidFill>
                  <a:srgbClr val="0070C0"/>
                </a:solidFill>
                <a:cs typeface="B Nazanin" pitchFamily="2" charset="-78"/>
              </a:rPr>
              <a:t> شد ولی از پذیرفتن آن امتناع ورزید. سارتر در سال </a:t>
            </a:r>
            <a:r>
              <a:rPr lang="fa-IR" b="1" dirty="0" smtClean="0">
                <a:solidFill>
                  <a:srgbClr val="0070C0"/>
                </a:solidFill>
                <a:cs typeface="B Nazanin" pitchFamily="2" charset="-78"/>
                <a:hlinkClick r:id="rId4" tooltip="۱۹۸۰ (میلادی)"/>
              </a:rPr>
              <a:t>۱۹۸۰</a:t>
            </a:r>
            <a:r>
              <a:rPr lang="fa-IR" b="1" dirty="0" smtClean="0">
                <a:solidFill>
                  <a:srgbClr val="0070C0"/>
                </a:solidFill>
                <a:cs typeface="B Nazanin" pitchFamily="2" charset="-78"/>
              </a:rPr>
              <a:t> از دنیا رفت.</a:t>
            </a:r>
            <a:endParaRPr lang="en-US" b="1" dirty="0" smtClean="0">
              <a:solidFill>
                <a:srgbClr val="0070C0"/>
              </a:solidFill>
              <a:cs typeface="B Nazanin" pitchFamily="2" charset="-78"/>
            </a:endParaRPr>
          </a:p>
          <a:p>
            <a:pPr algn="justLow"/>
            <a:endParaRPr lang="fa-IR" b="1" dirty="0">
              <a:solidFill>
                <a:srgbClr val="002060"/>
              </a:solidFill>
              <a:cs typeface="B Nazanin" pitchFamily="2" charset="-78"/>
            </a:endParaRPr>
          </a:p>
        </p:txBody>
      </p:sp>
      <p:sp>
        <p:nvSpPr>
          <p:cNvPr id="3" name="Title 2"/>
          <p:cNvSpPr>
            <a:spLocks noGrp="1"/>
          </p:cNvSpPr>
          <p:nvPr>
            <p:ph type="title"/>
          </p:nvPr>
        </p:nvSpPr>
        <p:spPr>
          <a:xfrm>
            <a:off x="700118" y="500042"/>
            <a:ext cx="8229600" cy="1143000"/>
          </a:xfrm>
        </p:spPr>
        <p:txBody>
          <a:bodyPr>
            <a:normAutofit/>
          </a:bodyPr>
          <a:lstStyle/>
          <a:p>
            <a:r>
              <a:rPr lang="fa-IR" sz="3600" u="sng" dirty="0" smtClean="0">
                <a:solidFill>
                  <a:srgbClr val="C00000"/>
                </a:solidFill>
                <a:cs typeface="B Titr" pitchFamily="2" charset="-78"/>
              </a:rPr>
              <a:t>ژان پل سارتر </a:t>
            </a:r>
            <a:endParaRPr lang="fa-IR" sz="3600" u="sng" dirty="0">
              <a:solidFill>
                <a:srgbClr val="C00000"/>
              </a:solidFill>
              <a:cs typeface="B Titr"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4883153"/>
          </a:xfrm>
        </p:spPr>
        <p:txBody>
          <a:bodyPr>
            <a:noAutofit/>
          </a:bodyPr>
          <a:lstStyle/>
          <a:p>
            <a:pPr algn="justLow">
              <a:lnSpc>
                <a:spcPct val="150000"/>
              </a:lnSpc>
            </a:pPr>
            <a:r>
              <a:rPr lang="fa-IR" b="1" dirty="0" smtClean="0">
                <a:solidFill>
                  <a:srgbClr val="002060"/>
                </a:solidFill>
                <a:cs typeface="B Nazanin" pitchFamily="2" charset="-78"/>
              </a:rPr>
              <a:t>اساس نگاه فلسفی </a:t>
            </a:r>
            <a:r>
              <a:rPr lang="fa-IR" b="1" dirty="0" smtClean="0">
                <a:solidFill>
                  <a:srgbClr val="002060"/>
                </a:solidFill>
                <a:cs typeface="B Nazanin" pitchFamily="2" charset="-78"/>
                <a:hlinkClick r:id="rId2" tooltip="سارتر"/>
              </a:rPr>
              <a:t>سارتر</a:t>
            </a:r>
            <a:r>
              <a:rPr lang="fa-IR" b="1" dirty="0" smtClean="0">
                <a:solidFill>
                  <a:srgbClr val="002060"/>
                </a:solidFill>
                <a:cs typeface="B Nazanin" pitchFamily="2" charset="-78"/>
              </a:rPr>
              <a:t> به انسان این است که انسان را مختار می‌داند و بر این اساس به انکار خداوند می‌رسد. </a:t>
            </a:r>
          </a:p>
          <a:p>
            <a:pPr algn="justLow">
              <a:lnSpc>
                <a:spcPct val="150000"/>
              </a:lnSpc>
            </a:pPr>
            <a:endParaRPr lang="fa-IR" sz="1200" b="1" dirty="0" smtClean="0">
              <a:solidFill>
                <a:srgbClr val="002060"/>
              </a:solidFill>
              <a:cs typeface="B Nazanin" pitchFamily="2" charset="-78"/>
            </a:endParaRPr>
          </a:p>
          <a:p>
            <a:pPr algn="justLow">
              <a:lnSpc>
                <a:spcPct val="150000"/>
              </a:lnSpc>
            </a:pPr>
            <a:r>
              <a:rPr lang="fa-IR" b="1" dirty="0" smtClean="0">
                <a:solidFill>
                  <a:srgbClr val="0070C0"/>
                </a:solidFill>
                <a:cs typeface="B Nazanin" pitchFamily="2" charset="-78"/>
              </a:rPr>
              <a:t>سارتر اعتقاد دارد که وجود یا عدم وجود خدا تاثیری بر اصالت بشر ندارد ، زیرا که او معتقد است انسان نمی‌تواند مختار باشد، در حالی که خالقی مطلق و یگانه داشته‌باشد که از ازل می‌دانسته که چه می‌خواهد بسازد. البته این مساله کاملاً بر اساس خدای کلامی مسیحی و خدای کلامی یهودی صحت دارد. </a:t>
            </a:r>
            <a:endParaRPr lang="en-US" b="1" dirty="0" smtClean="0">
              <a:solidFill>
                <a:srgbClr val="0070C0"/>
              </a:solidFill>
              <a:cs typeface="B Nazanin" pitchFamily="2" charset="-78"/>
            </a:endParaRPr>
          </a:p>
          <a:p>
            <a:pPr algn="justLow">
              <a:buNone/>
            </a:pPr>
            <a:endParaRPr lang="fa-IR" b="1" dirty="0">
              <a:solidFill>
                <a:srgbClr val="00206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Low">
              <a:lnSpc>
                <a:spcPct val="150000"/>
              </a:lnSpc>
            </a:pPr>
            <a:r>
              <a:rPr lang="fa-IR" b="1" dirty="0" smtClean="0">
                <a:solidFill>
                  <a:srgbClr val="002060"/>
                </a:solidFill>
                <a:cs typeface="B Nazanin" pitchFamily="2" charset="-78"/>
              </a:rPr>
              <a:t> سارتر به وضوح به نفي خدا نمي پردازد بلكه معتقد است خداي انسان را به حال خود رها كرده است. انسان وقتی مختار باشد، باید مسئولیت هر انتخاب‌اش را بپذیرد و از همین بینش است که سارتر خود را مسئول جنگ جهانی می‌داند و این جا دلهره و اضطراب به وجود می‌آید که فرد با خود می‌گوید از آن جا که من مسئول این کار هستم، آیا این کار درست بوده و چه نتایجی خواهدداشت که من آن‌ها را نمی‌دانم یا نخواهم‌دید!؟</a:t>
            </a:r>
            <a:endParaRPr lang="fa-IR" b="1" dirty="0">
              <a:solidFill>
                <a:srgbClr val="00206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Low"/>
            <a:r>
              <a:rPr lang="fa-IR" b="1" dirty="0" smtClean="0">
                <a:solidFill>
                  <a:srgbClr val="002060"/>
                </a:solidFill>
                <a:cs typeface="B Nazanin" pitchFamily="2" charset="-78"/>
              </a:rPr>
              <a:t>این فلسفه معتقد است که فلسفه های قدیم و حتی بیشتر فلسفه های جدید مسائلی از قبیل معرفت و چگونگی پیدایش آن  ، وجود اشیا ی مستقل از شخص یا وجود بخشیدن ادراک شخص به اشیاء و نیز خود وجود را در حالت انتزاعی مورد بحث قرار داده اند و از موضوع عمده بحث خود ،که انسان واقعی است غفلت کرده اند . </a:t>
            </a:r>
          </a:p>
          <a:p>
            <a:pPr algn="justLow"/>
            <a:endParaRPr lang="en-US" b="1" dirty="0" smtClean="0">
              <a:solidFill>
                <a:srgbClr val="002060"/>
              </a:solidFill>
              <a:cs typeface="B Nazanin" pitchFamily="2" charset="-78"/>
            </a:endParaRPr>
          </a:p>
          <a:p>
            <a:pPr algn="justLow"/>
            <a:r>
              <a:rPr lang="fa-IR" b="1" dirty="0" smtClean="0">
                <a:solidFill>
                  <a:srgbClr val="0070C0"/>
                </a:solidFill>
                <a:cs typeface="B Nazanin" pitchFamily="2" charset="-78"/>
              </a:rPr>
              <a:t>از نظر اگزیستانسیالیسم ، انسان خالق افعال و سازنده مسیر خویش میباشد به عبارت دیگر انسان تعیین کننده و سازنده زندگی خویش است . </a:t>
            </a:r>
          </a:p>
          <a:p>
            <a:pPr algn="justLow"/>
            <a:endParaRPr lang="en-US" b="1" dirty="0" smtClean="0">
              <a:solidFill>
                <a:srgbClr val="0070C0"/>
              </a:solidFill>
              <a:cs typeface="B Nazanin" pitchFamily="2" charset="-78"/>
            </a:endParaRPr>
          </a:p>
          <a:p>
            <a:pPr algn="justLow"/>
            <a:r>
              <a:rPr lang="fa-IR" b="1" dirty="0" smtClean="0">
                <a:solidFill>
                  <a:srgbClr val="002060"/>
                </a:solidFill>
                <a:cs typeface="B Nazanin" pitchFamily="2" charset="-78"/>
              </a:rPr>
              <a:t>اگزیستانسیالیست میگوید : مشکل انسان امروز این است که فراموش کرده است که او کیست و از ارزش و اهمیت خود غافل است . </a:t>
            </a:r>
            <a:endParaRPr lang="en-US" b="1" dirty="0" smtClean="0">
              <a:solidFill>
                <a:srgbClr val="002060"/>
              </a:solidFill>
              <a:cs typeface="B Nazanin" pitchFamily="2" charset="-78"/>
            </a:endParaRPr>
          </a:p>
          <a:p>
            <a:pPr algn="justLow"/>
            <a:endParaRPr lang="fa-IR" b="1" dirty="0">
              <a:cs typeface="B Nazanin" pitchFamily="2" charset="-78"/>
            </a:endParaRPr>
          </a:p>
        </p:txBody>
      </p:sp>
      <p:sp>
        <p:nvSpPr>
          <p:cNvPr id="3" name="Title 2"/>
          <p:cNvSpPr>
            <a:spLocks noGrp="1"/>
          </p:cNvSpPr>
          <p:nvPr>
            <p:ph type="title"/>
          </p:nvPr>
        </p:nvSpPr>
        <p:spPr>
          <a:xfrm>
            <a:off x="457200" y="428612"/>
            <a:ext cx="8229600" cy="1143000"/>
          </a:xfrm>
        </p:spPr>
        <p:txBody>
          <a:bodyPr>
            <a:noAutofit/>
          </a:bodyPr>
          <a:lstStyle/>
          <a:p>
            <a:r>
              <a:rPr lang="fa-IR" sz="2800" u="sng" dirty="0" smtClean="0">
                <a:solidFill>
                  <a:srgbClr val="C00000"/>
                </a:solidFill>
                <a:cs typeface="B Titr" pitchFamily="2" charset="-78"/>
              </a:rPr>
              <a:t>مبانی فلسفی اگزیستانسیالیسم</a:t>
            </a:r>
            <a:r>
              <a:rPr lang="en-US" sz="2800" u="sng" dirty="0" smtClean="0">
                <a:solidFill>
                  <a:srgbClr val="C00000"/>
                </a:solidFill>
                <a:cs typeface="B Titr" pitchFamily="2" charset="-78"/>
              </a:rPr>
              <a:t/>
            </a:r>
            <a:br>
              <a:rPr lang="en-US" sz="2800" u="sng" dirty="0" smtClean="0">
                <a:solidFill>
                  <a:srgbClr val="C00000"/>
                </a:solidFill>
                <a:cs typeface="B Titr" pitchFamily="2" charset="-78"/>
              </a:rPr>
            </a:br>
            <a:endParaRPr lang="fa-IR" sz="2800" u="sng" dirty="0">
              <a:solidFill>
                <a:srgbClr val="C00000"/>
              </a:solidFill>
              <a:cs typeface="B Titr"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0108"/>
            <a:ext cx="8229600" cy="5007183"/>
          </a:xfrm>
        </p:spPr>
        <p:txBody>
          <a:bodyPr>
            <a:normAutofit fontScale="92500"/>
          </a:bodyPr>
          <a:lstStyle/>
          <a:p>
            <a:pPr lvl="0" algn="justLow"/>
            <a:r>
              <a:rPr lang="fa-IR" b="1" dirty="0" smtClean="0">
                <a:solidFill>
                  <a:srgbClr val="002060"/>
                </a:solidFill>
                <a:cs typeface="B Nazanin" pitchFamily="2" charset="-78"/>
              </a:rPr>
              <a:t>اصل مکتب اگزیستانسیالیسم بر وجود قرار دارد . </a:t>
            </a:r>
            <a:endParaRPr lang="en-US" b="1" dirty="0" smtClean="0">
              <a:solidFill>
                <a:srgbClr val="002060"/>
              </a:solidFill>
              <a:cs typeface="B Nazanin" pitchFamily="2" charset="-78"/>
            </a:endParaRPr>
          </a:p>
          <a:p>
            <a:pPr lvl="0" algn="justLow"/>
            <a:r>
              <a:rPr lang="fa-IR" b="1" dirty="0" smtClean="0">
                <a:solidFill>
                  <a:srgbClr val="0070C0"/>
                </a:solidFill>
                <a:cs typeface="B Nazanin" pitchFamily="2" charset="-78"/>
              </a:rPr>
              <a:t>مکتب اگزیستانسیالیسم از فلسفه های جدید است که زاییده شرایط می باشد ، نه زاییده کنجکاوی ذهن انسان . </a:t>
            </a:r>
            <a:endParaRPr lang="en-US" b="1" dirty="0" smtClean="0">
              <a:solidFill>
                <a:srgbClr val="0070C0"/>
              </a:solidFill>
              <a:cs typeface="B Nazanin" pitchFamily="2" charset="-78"/>
            </a:endParaRPr>
          </a:p>
          <a:p>
            <a:pPr lvl="0" algn="justLow"/>
            <a:r>
              <a:rPr lang="fa-IR" b="1" dirty="0" smtClean="0">
                <a:solidFill>
                  <a:srgbClr val="002060"/>
                </a:solidFill>
                <a:cs typeface="B Nazanin" pitchFamily="2" charset="-78"/>
              </a:rPr>
              <a:t>جهان در اگزیستانسیالیسم غیر قابل تغییر و حاکم است و انسان باید آنرا بپذیرد . </a:t>
            </a:r>
            <a:endParaRPr lang="en-US" b="1" dirty="0" smtClean="0">
              <a:solidFill>
                <a:srgbClr val="002060"/>
              </a:solidFill>
              <a:cs typeface="B Nazanin" pitchFamily="2" charset="-78"/>
            </a:endParaRPr>
          </a:p>
          <a:p>
            <a:pPr lvl="0" algn="justLow"/>
            <a:r>
              <a:rPr lang="fa-IR" b="1" dirty="0" smtClean="0">
                <a:solidFill>
                  <a:srgbClr val="0070C0"/>
                </a:solidFill>
                <a:cs typeface="B Nazanin" pitchFamily="2" charset="-78"/>
              </a:rPr>
              <a:t>فراهم آوردن فرصت برای انتخاب آزاد و اخلاقی از اهداف مهم اگزیستانسیالیسم است . </a:t>
            </a:r>
            <a:endParaRPr lang="en-US" b="1" dirty="0" smtClean="0">
              <a:solidFill>
                <a:srgbClr val="0070C0"/>
              </a:solidFill>
              <a:cs typeface="B Nazanin" pitchFamily="2" charset="-78"/>
            </a:endParaRPr>
          </a:p>
          <a:p>
            <a:pPr lvl="0" algn="justLow"/>
            <a:r>
              <a:rPr lang="fa-IR" b="1" dirty="0" smtClean="0">
                <a:solidFill>
                  <a:srgbClr val="002060"/>
                </a:solidFill>
                <a:cs typeface="B Nazanin" pitchFamily="2" charset="-78"/>
              </a:rPr>
              <a:t>در اگزیستانسیالیسم حقیقت به داوری فرد بستگی دارد و نسبی است . </a:t>
            </a:r>
            <a:endParaRPr lang="en-US" b="1" dirty="0" smtClean="0">
              <a:solidFill>
                <a:srgbClr val="002060"/>
              </a:solidFill>
              <a:cs typeface="B Nazanin" pitchFamily="2" charset="-78"/>
            </a:endParaRPr>
          </a:p>
          <a:p>
            <a:pPr lvl="0" algn="justLow"/>
            <a:r>
              <a:rPr lang="fa-IR" b="1" dirty="0" smtClean="0">
                <a:solidFill>
                  <a:srgbClr val="0070C0"/>
                </a:solidFill>
                <a:cs typeface="B Nazanin" pitchFamily="2" charset="-78"/>
              </a:rPr>
              <a:t>در اگزیستانسیالیسم هر ارزش با انتخاب آزاد شخص تعیین می شود و کاملاٌ جنبه شخصی و فردی دارد . </a:t>
            </a:r>
            <a:endParaRPr lang="en-US" b="1" dirty="0" smtClean="0">
              <a:solidFill>
                <a:srgbClr val="0070C0"/>
              </a:solidFill>
              <a:cs typeface="B Nazanin" pitchFamily="2" charset="-78"/>
            </a:endParaRPr>
          </a:p>
          <a:p>
            <a:pPr lvl="0" algn="justLow"/>
            <a:r>
              <a:rPr lang="fa-IR" b="1" dirty="0" smtClean="0">
                <a:solidFill>
                  <a:srgbClr val="002060"/>
                </a:solidFill>
                <a:cs typeface="B Nazanin" pitchFamily="2" charset="-78"/>
              </a:rPr>
              <a:t>از دیدگاه اگزیستانسیالیستی، هر </a:t>
            </a:r>
            <a:r>
              <a:rPr lang="fa-IR" b="1" dirty="0" smtClean="0">
                <a:solidFill>
                  <a:srgbClr val="002060"/>
                </a:solidFill>
                <a:cs typeface="B Nazanin" pitchFamily="2" charset="-78"/>
                <a:hlinkClick r:id="rId2" tooltip="انسان"/>
              </a:rPr>
              <a:t>انسان</a:t>
            </a:r>
            <a:r>
              <a:rPr lang="fa-IR" b="1" dirty="0" smtClean="0">
                <a:solidFill>
                  <a:srgbClr val="002060"/>
                </a:solidFill>
                <a:cs typeface="B Nazanin" pitchFamily="2" charset="-78"/>
              </a:rPr>
              <a:t>، وجودی یگانه‌است که خودش روشن کننده سرنوشت خویش است.</a:t>
            </a:r>
            <a:endParaRPr lang="en-US" b="1" dirty="0" smtClean="0">
              <a:solidFill>
                <a:srgbClr val="002060"/>
              </a:solidFill>
              <a:cs typeface="B Nazanin" pitchFamily="2" charset="-78"/>
            </a:endParaRPr>
          </a:p>
          <a:p>
            <a:pPr algn="justLow"/>
            <a:endParaRPr lang="fa-IR" b="1" dirty="0">
              <a:solidFill>
                <a:srgbClr val="002060"/>
              </a:solidFill>
              <a:cs typeface="B Nazanin"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nSpc>
                <a:spcPct val="150000"/>
              </a:lnSpc>
              <a:buNone/>
            </a:pPr>
            <a:r>
              <a:rPr lang="fa-IR" sz="2800" b="1" dirty="0" smtClean="0">
                <a:solidFill>
                  <a:srgbClr val="0070C0"/>
                </a:solidFill>
                <a:cs typeface="B Nazanin" pitchFamily="2" charset="-78"/>
              </a:rPr>
              <a:t>متافیزیک اگزیستانسیالیسم : </a:t>
            </a:r>
            <a:endParaRPr lang="en-US" sz="2800" b="1" dirty="0" smtClean="0">
              <a:solidFill>
                <a:srgbClr val="0070C0"/>
              </a:solidFill>
              <a:cs typeface="B Nazanin" pitchFamily="2" charset="-78"/>
            </a:endParaRPr>
          </a:p>
          <a:p>
            <a:pPr algn="justLow">
              <a:lnSpc>
                <a:spcPct val="150000"/>
              </a:lnSpc>
            </a:pPr>
            <a:r>
              <a:rPr lang="fa-IR" sz="2800" b="1" dirty="0" smtClean="0">
                <a:solidFill>
                  <a:srgbClr val="002060"/>
                </a:solidFill>
                <a:cs typeface="B Nazanin" pitchFamily="2" charset="-78"/>
              </a:rPr>
              <a:t>جهان از دیدگاه این مکتب غیر قابل تغییر و ثابت است و محیطی غیر شخصی که انسان باید آن را بپذیرد و در آن زندگی کند .  یعنی در جهانی که مجبوریم در آن زندگی کنیم ، در عین حال این حق را به ما می دهد تا بتوانیم انتخاب کنیم چنانکه به همه این حق را داده است . </a:t>
            </a:r>
          </a:p>
          <a:p>
            <a:pPr algn="justLow">
              <a:lnSpc>
                <a:spcPct val="150000"/>
              </a:lnSpc>
            </a:pPr>
            <a:endParaRPr lang="en-US" sz="2800" b="1" dirty="0" smtClean="0">
              <a:solidFill>
                <a:srgbClr val="002060"/>
              </a:solidFill>
              <a:cs typeface="B Nazanin" pitchFamily="2" charset="-78"/>
            </a:endParaRPr>
          </a:p>
          <a:p>
            <a:endParaRPr lang="fa-IR" sz="2800" b="1" dirty="0">
              <a:cs typeface="B Nazanin" pitchFamily="2" charset="-78"/>
            </a:endParaRPr>
          </a:p>
        </p:txBody>
      </p:sp>
      <p:sp>
        <p:nvSpPr>
          <p:cNvPr id="3" name="Title 2"/>
          <p:cNvSpPr>
            <a:spLocks noGrp="1"/>
          </p:cNvSpPr>
          <p:nvPr>
            <p:ph type="title"/>
          </p:nvPr>
        </p:nvSpPr>
        <p:spPr>
          <a:xfrm>
            <a:off x="457200" y="428612"/>
            <a:ext cx="8229600" cy="1143000"/>
          </a:xfrm>
        </p:spPr>
        <p:txBody>
          <a:bodyPr>
            <a:normAutofit/>
          </a:bodyPr>
          <a:lstStyle/>
          <a:p>
            <a:r>
              <a:rPr lang="fa-IR" sz="2800" u="sng" dirty="0" smtClean="0">
                <a:solidFill>
                  <a:srgbClr val="C00000"/>
                </a:solidFill>
                <a:cs typeface="B Titr" pitchFamily="2" charset="-78"/>
              </a:rPr>
              <a:t>فلسفه پردازی اگزیستانسیا لیسم </a:t>
            </a:r>
            <a:endParaRPr lang="fa-IR" sz="2800" u="sng" dirty="0">
              <a:solidFill>
                <a:srgbClr val="C00000"/>
              </a:solidFill>
              <a:cs typeface="B Titr"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lgn="justLow">
              <a:buNone/>
            </a:pPr>
            <a:r>
              <a:rPr lang="fa-IR" b="1" dirty="0" smtClean="0">
                <a:solidFill>
                  <a:srgbClr val="0070C0"/>
                </a:solidFill>
                <a:cs typeface="B Nazanin" pitchFamily="2" charset="-78"/>
              </a:rPr>
              <a:t>از دید فلسفه هستی گرا :</a:t>
            </a:r>
            <a:r>
              <a:rPr lang="fa-IR" dirty="0" smtClean="0">
                <a:solidFill>
                  <a:srgbClr val="0070C0"/>
                </a:solidFill>
                <a:cs typeface="B Nazanin" pitchFamily="2" charset="-78"/>
              </a:rPr>
              <a:t> </a:t>
            </a:r>
          </a:p>
          <a:p>
            <a:pPr algn="justLow">
              <a:lnSpc>
                <a:spcPct val="150000"/>
              </a:lnSpc>
            </a:pPr>
            <a:r>
              <a:rPr lang="fa-IR" b="1" dirty="0" smtClean="0">
                <a:solidFill>
                  <a:srgbClr val="002060"/>
                </a:solidFill>
                <a:cs typeface="B Nazanin" pitchFamily="2" charset="-78"/>
              </a:rPr>
              <a:t>جهان مادی یا عالم منهای انسان ، نه معنی دارد و نه هدف . این جهان امری امکانی است ، چیزی است که بر حسب اتفاق وجود دارد . وجود انسان در عالم نیز بر حسب تصادف است . هیچ نظم جهانی یا هیچ طرح طبیعی برای اشیاء وجود ندارد که انسان نیز در داخل آن به وجود آمده باشد .پس انسان هیچ چیزی را جز هستی خود مدیون طبیعت نیست . اما هستی، انسان را نمی سازد . او در حال وجود داشتن خود را میسازد . </a:t>
            </a:r>
            <a:endParaRPr lang="en-US" b="1" dirty="0" smtClean="0">
              <a:solidFill>
                <a:srgbClr val="002060"/>
              </a:solidFill>
              <a:cs typeface="B Nazanin" pitchFamily="2" charset="-78"/>
            </a:endParaRPr>
          </a:p>
          <a:p>
            <a:pPr algn="justLow"/>
            <a:endParaRPr lang="fa-IR" dirty="0">
              <a:solidFill>
                <a:srgbClr val="002060"/>
              </a:solidFill>
              <a:cs typeface="B Nazanin" pitchFamily="2" charset="-78"/>
            </a:endParaRPr>
          </a:p>
        </p:txBody>
      </p:sp>
      <p:sp>
        <p:nvSpPr>
          <p:cNvPr id="3" name="Title 2"/>
          <p:cNvSpPr>
            <a:spLocks noGrp="1"/>
          </p:cNvSpPr>
          <p:nvPr>
            <p:ph type="title"/>
          </p:nvPr>
        </p:nvSpPr>
        <p:spPr/>
        <p:txBody>
          <a:bodyPr/>
          <a:lstStyle/>
          <a:p>
            <a:endParaRPr lang="fa-I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1546"/>
            <a:ext cx="8229600" cy="4935745"/>
          </a:xfrm>
        </p:spPr>
        <p:txBody>
          <a:bodyPr/>
          <a:lstStyle/>
          <a:p>
            <a:pPr lvl="0">
              <a:buNone/>
            </a:pPr>
            <a:r>
              <a:rPr lang="fa-IR" b="1" dirty="0" smtClean="0">
                <a:solidFill>
                  <a:srgbClr val="0070C0"/>
                </a:solidFill>
                <a:cs typeface="B Nazanin" pitchFamily="2" charset="-78"/>
              </a:rPr>
              <a:t>معرفت شناسی اگزیستانسیالیسم: </a:t>
            </a:r>
            <a:endParaRPr lang="en-US" b="1" dirty="0" smtClean="0">
              <a:solidFill>
                <a:srgbClr val="0070C0"/>
              </a:solidFill>
              <a:cs typeface="B Nazanin" pitchFamily="2" charset="-78"/>
            </a:endParaRPr>
          </a:p>
          <a:p>
            <a:pPr algn="justLow">
              <a:lnSpc>
                <a:spcPct val="150000"/>
              </a:lnSpc>
            </a:pPr>
            <a:r>
              <a:rPr lang="fa-IR" b="1" dirty="0" smtClean="0">
                <a:solidFill>
                  <a:srgbClr val="002060"/>
                </a:solidFill>
                <a:cs typeface="B Nazanin" pitchFamily="2" charset="-78"/>
              </a:rPr>
              <a:t>به عقیده پیروان اگزیستانسیالیسم،شخص ضمن تجربه ، معرفت پیدا میکند هر چند که تجربه سطوح مختلفی دارد ، وقتی شخص به وجود اشیاء و موجودات ،آنچنان که هستند ، آگاهی پیدا میکند بالاترین سطح تجربه را که سطح «آگاهی» باشد به دست می آورد . حقیقت همیشه به داوری فرد بستگی دارد و نسبی است . حقایق مطلق وجود ندارند هر شخص خود باید رای دهد که حقیقت چیست و چه چیزی برای او اهمیت دارد </a:t>
            </a:r>
            <a:endParaRPr lang="en-US" b="1" dirty="0" smtClean="0">
              <a:solidFill>
                <a:srgbClr val="002060"/>
              </a:solidFill>
              <a:cs typeface="B Nazanin" pitchFamily="2" charset="-78"/>
            </a:endParaRPr>
          </a:p>
          <a:p>
            <a:endParaRPr lang="fa-IR" b="1" dirty="0">
              <a:cs typeface="B Nazanin"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1546"/>
            <a:ext cx="8229600" cy="4935745"/>
          </a:xfrm>
        </p:spPr>
        <p:txBody>
          <a:bodyPr>
            <a:normAutofit fontScale="92500"/>
          </a:bodyPr>
          <a:lstStyle/>
          <a:p>
            <a:pPr lvl="0" algn="justLow">
              <a:buNone/>
            </a:pPr>
            <a:r>
              <a:rPr lang="fa-IR" b="1" dirty="0" smtClean="0">
                <a:solidFill>
                  <a:srgbClr val="C00000"/>
                </a:solidFill>
                <a:cs typeface="B Nazanin" pitchFamily="2" charset="-78"/>
              </a:rPr>
              <a:t>ارزش شناسی اگزیستانسیالیسم: </a:t>
            </a:r>
          </a:p>
          <a:p>
            <a:pPr lvl="0" algn="justLow">
              <a:buNone/>
            </a:pPr>
            <a:endParaRPr lang="en-US" sz="1500" b="1" dirty="0" smtClean="0">
              <a:solidFill>
                <a:srgbClr val="C00000"/>
              </a:solidFill>
              <a:cs typeface="B Nazanin" pitchFamily="2" charset="-78"/>
            </a:endParaRPr>
          </a:p>
          <a:p>
            <a:pPr algn="justLow"/>
            <a:r>
              <a:rPr lang="fa-IR" b="1" dirty="0" smtClean="0">
                <a:solidFill>
                  <a:srgbClr val="002060"/>
                </a:solidFill>
                <a:cs typeface="B Nazanin" pitchFamily="2" charset="-78"/>
              </a:rPr>
              <a:t>اگزیستانسیالیسم معتقد است که ارزش ها نه مطلق هستند و نه به وسیله معیارهای خارجی تعیین شده اند، بلکه هر ارزشی با انتخاب آزاد شخص تعیین می شود .ارزش اساسی برای هر شخص ، وجود یا هستی او است . ارزش های مهم برای هر فرد، به اوضاع و احوال بستگی دارند و نسبی هستند و خلاصه ، ارزش کاملاٌ جنبه شخصی و فردی دارد . </a:t>
            </a:r>
          </a:p>
          <a:p>
            <a:pPr algn="justLow"/>
            <a:endParaRPr lang="en-US" b="1" dirty="0" smtClean="0">
              <a:solidFill>
                <a:srgbClr val="002060"/>
              </a:solidFill>
              <a:cs typeface="B Nazanin" pitchFamily="2" charset="-78"/>
            </a:endParaRPr>
          </a:p>
          <a:p>
            <a:pPr algn="justLow"/>
            <a:r>
              <a:rPr lang="fa-IR" b="1" dirty="0" smtClean="0">
                <a:solidFill>
                  <a:srgbClr val="002060"/>
                </a:solidFill>
                <a:cs typeface="B Nazanin" pitchFamily="2" charset="-78"/>
              </a:rPr>
              <a:t>    </a:t>
            </a:r>
            <a:r>
              <a:rPr lang="fa-IR" b="1" dirty="0" smtClean="0">
                <a:solidFill>
                  <a:srgbClr val="0070C0"/>
                </a:solidFill>
                <a:cs typeface="B Nazanin" pitchFamily="2" charset="-78"/>
              </a:rPr>
              <a:t>به نظر اگزیستانسیالیستها  مسئله بنیادین فلسفی ارزشگذاری و انتخاب است . ارزشها در تصورات متا فیزیکی یا جامعه شناختی واقعیتی پیشینی ، ریشه ندارند بلکه از راه انتخابهای شخصی آفریده می شوند . </a:t>
            </a:r>
            <a:endParaRPr lang="en-US" b="1" dirty="0" smtClean="0">
              <a:solidFill>
                <a:srgbClr val="0070C0"/>
              </a:solidFill>
              <a:cs typeface="B Nazanin" pitchFamily="2" charset="-78"/>
            </a:endParaRPr>
          </a:p>
          <a:p>
            <a:pPr algn="justLow"/>
            <a:endParaRPr lang="fa-IR" b="1" dirty="0">
              <a:solidFill>
                <a:srgbClr val="002060"/>
              </a:solidFill>
              <a:cs typeface="B Nazanin"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364373"/>
          </a:xfrm>
        </p:spPr>
        <p:txBody>
          <a:bodyPr>
            <a:normAutofit lnSpcReduction="10000"/>
          </a:bodyPr>
          <a:lstStyle/>
          <a:p>
            <a:pPr>
              <a:lnSpc>
                <a:spcPct val="150000"/>
              </a:lnSpc>
            </a:pPr>
            <a:r>
              <a:rPr lang="en-US" b="1" dirty="0" smtClean="0">
                <a:solidFill>
                  <a:srgbClr val="002060"/>
                </a:solidFill>
                <a:cs typeface="B Nazanin" pitchFamily="2" charset="-78"/>
              </a:rPr>
              <a:t> </a:t>
            </a:r>
            <a:r>
              <a:rPr lang="fa-IR" b="1" dirty="0" smtClean="0">
                <a:solidFill>
                  <a:srgbClr val="002060"/>
                </a:solidFill>
                <a:cs typeface="B Nazanin" pitchFamily="2" charset="-78"/>
              </a:rPr>
              <a:t>اگزیستانسیالیسم جدید با کارهای کی یرکگارد(</a:t>
            </a:r>
            <a:r>
              <a:rPr lang="en-US" b="1" dirty="0" err="1" smtClean="0">
                <a:solidFill>
                  <a:srgbClr val="002060"/>
                </a:solidFill>
                <a:cs typeface="B Nazanin" pitchFamily="2" charset="-78"/>
              </a:rPr>
              <a:t>kierkegaard</a:t>
            </a:r>
            <a:r>
              <a:rPr lang="fa-IR" b="1" dirty="0" smtClean="0">
                <a:solidFill>
                  <a:srgbClr val="002060"/>
                </a:solidFill>
                <a:cs typeface="B Nazanin" pitchFamily="2" charset="-78"/>
              </a:rPr>
              <a:t>) شروع می شود ولی موضوعات اگزیستانسیالیستی در نوشته های پیش از او نیز یافت می شود. مانند :</a:t>
            </a:r>
          </a:p>
          <a:p>
            <a:pPr>
              <a:lnSpc>
                <a:spcPct val="150000"/>
              </a:lnSpc>
              <a:buNone/>
            </a:pPr>
            <a:endParaRPr lang="fa-IR" sz="700" b="1" dirty="0" smtClean="0">
              <a:solidFill>
                <a:srgbClr val="002060"/>
              </a:solidFill>
              <a:cs typeface="B Nazanin" pitchFamily="2" charset="-78"/>
            </a:endParaRPr>
          </a:p>
          <a:p>
            <a:pPr>
              <a:lnSpc>
                <a:spcPct val="150000"/>
              </a:lnSpc>
              <a:buNone/>
            </a:pPr>
            <a:r>
              <a:rPr lang="fa-IR" b="1" dirty="0" smtClean="0">
                <a:solidFill>
                  <a:srgbClr val="C00000"/>
                </a:solidFill>
                <a:cs typeface="B Nazanin" pitchFamily="2" charset="-78"/>
              </a:rPr>
              <a:t>          *  قسمت های خاصی از کتاب تورات</a:t>
            </a:r>
          </a:p>
          <a:p>
            <a:pPr>
              <a:lnSpc>
                <a:spcPct val="150000"/>
              </a:lnSpc>
              <a:buNone/>
            </a:pPr>
            <a:r>
              <a:rPr lang="fa-IR" b="1" dirty="0" smtClean="0">
                <a:solidFill>
                  <a:srgbClr val="C00000"/>
                </a:solidFill>
                <a:cs typeface="B Nazanin" pitchFamily="2" charset="-78"/>
              </a:rPr>
              <a:t>          * برخی از نوشته های قدیس اگوستین </a:t>
            </a:r>
          </a:p>
          <a:p>
            <a:pPr>
              <a:lnSpc>
                <a:spcPct val="150000"/>
              </a:lnSpc>
              <a:buNone/>
            </a:pPr>
            <a:r>
              <a:rPr lang="fa-IR" b="1" dirty="0" smtClean="0">
                <a:solidFill>
                  <a:srgbClr val="C00000"/>
                </a:solidFill>
                <a:cs typeface="B Nazanin" pitchFamily="2" charset="-78"/>
              </a:rPr>
              <a:t>          *برخی از نوشته های پاسکال فیلسوف و ریاضیدان فرانسوی </a:t>
            </a:r>
          </a:p>
          <a:p>
            <a:pPr>
              <a:lnSpc>
                <a:spcPct val="150000"/>
              </a:lnSpc>
              <a:buNone/>
            </a:pPr>
            <a:r>
              <a:rPr lang="fa-IR" b="1" dirty="0" smtClean="0">
                <a:solidFill>
                  <a:srgbClr val="C00000"/>
                </a:solidFill>
                <a:cs typeface="B Nazanin" pitchFamily="2" charset="-78"/>
              </a:rPr>
              <a:t>          * در میان رباعیات پرحلاوت خیام شاعر فیلسوف و ریاضیدان </a:t>
            </a:r>
          </a:p>
          <a:p>
            <a:pPr>
              <a:lnSpc>
                <a:spcPct val="150000"/>
              </a:lnSpc>
              <a:buNone/>
            </a:pPr>
            <a:r>
              <a:rPr lang="fa-IR" b="1" dirty="0" smtClean="0">
                <a:solidFill>
                  <a:srgbClr val="C00000"/>
                </a:solidFill>
                <a:cs typeface="B Nazanin" pitchFamily="2" charset="-78"/>
              </a:rPr>
              <a:t>          *ونیز در میان آثار متصوفه اسلامی</a:t>
            </a:r>
            <a:endParaRPr lang="fa-IR" b="1" dirty="0">
              <a:solidFill>
                <a:srgbClr val="C00000"/>
              </a:solidFill>
              <a:cs typeface="B Nazanin"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05192"/>
          </a:xfrm>
        </p:spPr>
        <p:txBody>
          <a:bodyPr>
            <a:normAutofit fontScale="92500"/>
          </a:bodyPr>
          <a:lstStyle/>
          <a:p>
            <a:pPr>
              <a:buNone/>
            </a:pPr>
            <a:r>
              <a:rPr lang="fa-IR" b="1" dirty="0" smtClean="0">
                <a:solidFill>
                  <a:srgbClr val="C00000"/>
                </a:solidFill>
                <a:cs typeface="B Nazanin" pitchFamily="2" charset="-78"/>
              </a:rPr>
              <a:t>الف )دوره های تربیتی   </a:t>
            </a:r>
            <a:endParaRPr lang="en-US" dirty="0" smtClean="0">
              <a:solidFill>
                <a:srgbClr val="C00000"/>
              </a:solidFill>
              <a:cs typeface="B Nazanin" pitchFamily="2" charset="-78"/>
            </a:endParaRPr>
          </a:p>
          <a:p>
            <a:pPr algn="justLow"/>
            <a:r>
              <a:rPr lang="fa-IR" b="1" dirty="0" smtClean="0">
                <a:solidFill>
                  <a:srgbClr val="002060"/>
                </a:solidFill>
                <a:cs typeface="B Nazanin" pitchFamily="2" charset="-78"/>
              </a:rPr>
              <a:t>ون کلو موریس در تدوین خطوط اصلی روانشناسی تربیتی اگزیستانسیالستی دو دوره رشدی را مشخص میکند:</a:t>
            </a:r>
            <a:endParaRPr lang="en-US" b="1" dirty="0" smtClean="0">
              <a:solidFill>
                <a:srgbClr val="002060"/>
              </a:solidFill>
              <a:cs typeface="B Nazanin" pitchFamily="2" charset="-78"/>
            </a:endParaRPr>
          </a:p>
          <a:p>
            <a:pPr lvl="1"/>
            <a:r>
              <a:rPr lang="fa-IR" sz="2800" b="1" dirty="0" smtClean="0">
                <a:solidFill>
                  <a:srgbClr val="0070C0"/>
                </a:solidFill>
                <a:cs typeface="B Nazanin" pitchFamily="2" charset="-78"/>
              </a:rPr>
              <a:t>الف -1 ) دوره پیش وجودی </a:t>
            </a:r>
            <a:endParaRPr lang="en-US" sz="2800" b="1" dirty="0" smtClean="0">
              <a:solidFill>
                <a:srgbClr val="0070C0"/>
              </a:solidFill>
              <a:cs typeface="B Nazanin" pitchFamily="2" charset="-78"/>
            </a:endParaRPr>
          </a:p>
          <a:p>
            <a:pPr lvl="1"/>
            <a:r>
              <a:rPr lang="fa-IR" sz="2800" b="1" dirty="0" smtClean="0">
                <a:solidFill>
                  <a:srgbClr val="0070C0"/>
                </a:solidFill>
                <a:cs typeface="B Nazanin" pitchFamily="2" charset="-78"/>
              </a:rPr>
              <a:t>الف-2) لحظه وجودی یا اگزیستانسیالستی</a:t>
            </a:r>
          </a:p>
          <a:p>
            <a:pPr lvl="1"/>
            <a:endParaRPr lang="en-US" sz="2800" b="1" dirty="0" smtClean="0">
              <a:cs typeface="B Nazanin" pitchFamily="2" charset="-78"/>
            </a:endParaRPr>
          </a:p>
          <a:p>
            <a:pPr>
              <a:buNone/>
            </a:pPr>
            <a:r>
              <a:rPr lang="fa-IR" b="1" dirty="0" smtClean="0">
                <a:solidFill>
                  <a:srgbClr val="0070C0"/>
                </a:solidFill>
                <a:cs typeface="B Nazanin" pitchFamily="2" charset="-78"/>
              </a:rPr>
              <a:t>الف -1 ) دوره پیش وجودی :</a:t>
            </a:r>
            <a:endParaRPr lang="en-US" dirty="0" smtClean="0">
              <a:solidFill>
                <a:srgbClr val="0070C0"/>
              </a:solidFill>
              <a:cs typeface="B Nazanin" pitchFamily="2" charset="-78"/>
            </a:endParaRPr>
          </a:p>
          <a:p>
            <a:r>
              <a:rPr lang="fa-IR" dirty="0" smtClean="0">
                <a:cs typeface="B Nazanin" pitchFamily="2" charset="-78"/>
              </a:rPr>
              <a:t>     </a:t>
            </a:r>
            <a:r>
              <a:rPr lang="fa-IR" b="1" dirty="0" smtClean="0">
                <a:cs typeface="B Nazanin" pitchFamily="2" charset="-78"/>
              </a:rPr>
              <a:t>کودک نسبت به شرایط انسانی خویش آگاهی نیست. همچنین نسبت به هویت شخصی و سرنوشت خود. با دوره آموزش ابتدایی همراه است. در مقطع کودک خواندن، نوشتن و حساب کردن را می آموزد و مهارت های جسمانی، تفریحی، ارتباطی و اجتماعی را فرا می گیرد.</a:t>
            </a:r>
            <a:endParaRPr lang="en-US" b="1" dirty="0" smtClean="0">
              <a:cs typeface="B Nazanin" pitchFamily="2" charset="-78"/>
            </a:endParaRPr>
          </a:p>
          <a:p>
            <a:endParaRPr lang="fa-IR" dirty="0">
              <a:cs typeface="B Nazanin" pitchFamily="2" charset="-78"/>
            </a:endParaRPr>
          </a:p>
        </p:txBody>
      </p:sp>
      <p:sp>
        <p:nvSpPr>
          <p:cNvPr id="3" name="Title 2"/>
          <p:cNvSpPr>
            <a:spLocks noGrp="1"/>
          </p:cNvSpPr>
          <p:nvPr>
            <p:ph type="title"/>
          </p:nvPr>
        </p:nvSpPr>
        <p:spPr>
          <a:xfrm>
            <a:off x="457200" y="357166"/>
            <a:ext cx="8229600" cy="1143000"/>
          </a:xfrm>
        </p:spPr>
        <p:txBody>
          <a:bodyPr>
            <a:noAutofit/>
          </a:bodyPr>
          <a:lstStyle/>
          <a:p>
            <a:r>
              <a:rPr lang="fa-IR" sz="2800" u="sng" dirty="0" smtClean="0">
                <a:solidFill>
                  <a:srgbClr val="C00000"/>
                </a:solidFill>
                <a:cs typeface="B Titr" pitchFamily="2" charset="-78"/>
              </a:rPr>
              <a:t>اگزیستانسیالیسم و تعلیم و تربیت </a:t>
            </a:r>
            <a:r>
              <a:rPr lang="en-US" sz="2800" u="sng" dirty="0" smtClean="0">
                <a:solidFill>
                  <a:srgbClr val="C00000"/>
                </a:solidFill>
                <a:cs typeface="B Titr" pitchFamily="2" charset="-78"/>
              </a:rPr>
              <a:t/>
            </a:r>
            <a:br>
              <a:rPr lang="en-US" sz="2800" u="sng" dirty="0" smtClean="0">
                <a:solidFill>
                  <a:srgbClr val="C00000"/>
                </a:solidFill>
                <a:cs typeface="B Titr" pitchFamily="2" charset="-78"/>
              </a:rPr>
            </a:br>
            <a:endParaRPr lang="fa-IR" sz="2800" u="sng" dirty="0">
              <a:solidFill>
                <a:srgbClr val="C00000"/>
              </a:solidFill>
              <a:cs typeface="B Titr"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Low">
              <a:buNone/>
            </a:pPr>
            <a:r>
              <a:rPr lang="fa-IR" b="1" dirty="0" smtClean="0">
                <a:solidFill>
                  <a:srgbClr val="0070C0"/>
                </a:solidFill>
                <a:cs typeface="B Nazanin" pitchFamily="2" charset="-78"/>
              </a:rPr>
              <a:t>الف -2 ) لحظه وجودی یا اگزیستانسیالستی:</a:t>
            </a:r>
          </a:p>
          <a:p>
            <a:pPr algn="justLow">
              <a:buNone/>
            </a:pPr>
            <a:endParaRPr lang="en-US" sz="400" b="1" dirty="0" smtClean="0">
              <a:solidFill>
                <a:srgbClr val="0070C0"/>
              </a:solidFill>
              <a:cs typeface="B Nazanin" pitchFamily="2" charset="-78"/>
            </a:endParaRPr>
          </a:p>
          <a:p>
            <a:pPr algn="justLow">
              <a:lnSpc>
                <a:spcPct val="150000"/>
              </a:lnSpc>
            </a:pPr>
            <a:r>
              <a:rPr lang="fa-IR" b="1" dirty="0" smtClean="0">
                <a:cs typeface="B Nazanin" pitchFamily="2" charset="-78"/>
              </a:rPr>
              <a:t>   </a:t>
            </a:r>
            <a:r>
              <a:rPr lang="fa-IR" b="1" dirty="0" smtClean="0">
                <a:solidFill>
                  <a:srgbClr val="002060"/>
                </a:solidFill>
                <a:cs typeface="B Nazanin" pitchFamily="2" charset="-78"/>
              </a:rPr>
              <a:t>  زمانی که فرد نسبت به وجود خودش بعنوان من در دنیاآگاهی می یابد. اگرچه ادراک لحظه وجودی از جانب افراد مختلف یکسان نیست. عموماً در حدود زمان بلوغ جسمانی است. خصیصه آن وقوف فرد نسبت به حضور خودش در جهان و ظهور بینشی در او در قبال آگاهی  و مسئولیت خویش نسبت به اعمالش است. دوره ای پر قدرت و کشش است ولی برخی سعی می کنند که از مسئولیت های دوران بزرگسالی بپرهیزند و به دوران بی آلایش کودکی برگردند. </a:t>
            </a:r>
            <a:endParaRPr lang="en-US" b="1" dirty="0" smtClean="0">
              <a:solidFill>
                <a:srgbClr val="002060"/>
              </a:solidFill>
              <a:cs typeface="B Nazanin" pitchFamily="2" charset="-78"/>
            </a:endParaRPr>
          </a:p>
          <a:p>
            <a:pPr algn="justLow"/>
            <a:endParaRPr lang="fa-IR" b="1" dirty="0">
              <a:cs typeface="B Nazanin" pitchFamily="2" charset="-78"/>
            </a:endParaRPr>
          </a:p>
        </p:txBody>
      </p:sp>
      <p:sp>
        <p:nvSpPr>
          <p:cNvPr id="3" name="Title 2"/>
          <p:cNvSpPr>
            <a:spLocks noGrp="1"/>
          </p:cNvSpPr>
          <p:nvPr>
            <p:ph type="title"/>
          </p:nvPr>
        </p:nvSpPr>
        <p:spPr/>
        <p:txBody>
          <a:bodyPr/>
          <a:lstStyle/>
          <a:p>
            <a:endParaRPr lang="fa-I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1546"/>
            <a:ext cx="8229600" cy="4935745"/>
          </a:xfrm>
        </p:spPr>
        <p:txBody>
          <a:bodyPr>
            <a:normAutofit fontScale="92500" lnSpcReduction="20000"/>
          </a:bodyPr>
          <a:lstStyle/>
          <a:p>
            <a:pPr algn="justLow">
              <a:lnSpc>
                <a:spcPct val="150000"/>
              </a:lnSpc>
              <a:buNone/>
            </a:pPr>
            <a:r>
              <a:rPr lang="fa-IR" sz="3000" b="1" dirty="0" smtClean="0">
                <a:solidFill>
                  <a:srgbClr val="C00000"/>
                </a:solidFill>
                <a:cs typeface="B Nazanin" pitchFamily="2" charset="-78"/>
              </a:rPr>
              <a:t> ب )آموزش و پرورش</a:t>
            </a:r>
            <a:r>
              <a:rPr lang="fa-IR" sz="3000" b="1" dirty="0" smtClean="0">
                <a:solidFill>
                  <a:srgbClr val="0070C0"/>
                </a:solidFill>
                <a:cs typeface="B Nazanin" pitchFamily="2" charset="-78"/>
              </a:rPr>
              <a:t> :</a:t>
            </a:r>
          </a:p>
          <a:p>
            <a:pPr algn="justLow">
              <a:lnSpc>
                <a:spcPct val="150000"/>
              </a:lnSpc>
            </a:pPr>
            <a:r>
              <a:rPr lang="fa-IR" b="1" dirty="0" smtClean="0">
                <a:solidFill>
                  <a:srgbClr val="0070C0"/>
                </a:solidFill>
                <a:cs typeface="B Nazanin" pitchFamily="2" charset="-78"/>
              </a:rPr>
              <a:t>آموزش و پرورش اگزیستانسیالیستی از سالهای مقطع راهنمایی آغاز و تا سالهای دبیرستان و دوره چهار ساله دانشگاه ادامه می یابد.</a:t>
            </a:r>
          </a:p>
          <a:p>
            <a:pPr algn="justLow">
              <a:lnSpc>
                <a:spcPct val="150000"/>
              </a:lnSpc>
            </a:pPr>
            <a:endParaRPr lang="fa-IR" b="1" dirty="0" smtClean="0">
              <a:solidFill>
                <a:srgbClr val="0070C0"/>
              </a:solidFill>
              <a:cs typeface="B Nazanin" pitchFamily="2" charset="-78"/>
            </a:endParaRPr>
          </a:p>
          <a:p>
            <a:pPr algn="justLow">
              <a:lnSpc>
                <a:spcPct val="150000"/>
              </a:lnSpc>
            </a:pPr>
            <a:r>
              <a:rPr lang="fa-IR" b="1" dirty="0" smtClean="0">
                <a:solidFill>
                  <a:srgbClr val="0070C0"/>
                </a:solidFill>
                <a:cs typeface="B Nazanin" pitchFamily="2" charset="-78"/>
              </a:rPr>
              <a:t>هدف آن بیدار کردن و شدت بخشیدن به خود آگاهی فرد است. عناصری از تجربه را مورد توجه قرار می دهد که ذهنی، شخصی و عاطفی است و رویارو شدن انسان را با موقعیت هایی ترغیب می کند که او را بسوی این شناخت رهنمون باشند که انتخاب های انسان مستلزم پرسش  شخصی در مورد خیر و شر و درست و نادرست است.</a:t>
            </a:r>
            <a:endParaRPr lang="fa-IR" b="1" dirty="0">
              <a:solidFill>
                <a:srgbClr val="0070C0"/>
              </a:solidFill>
              <a:cs typeface="B Nazanin" pitchFamily="2" charset="-78"/>
            </a:endParaRPr>
          </a:p>
        </p:txBody>
      </p:sp>
      <p:sp>
        <p:nvSpPr>
          <p:cNvPr id="4" name="Title 3"/>
          <p:cNvSpPr>
            <a:spLocks noGrp="1"/>
          </p:cNvSpPr>
          <p:nvPr>
            <p:ph type="title"/>
          </p:nvPr>
        </p:nvSpPr>
        <p:spPr/>
        <p:txBody>
          <a:bodyPr/>
          <a:lstStyle/>
          <a:p>
            <a:endParaRPr lang="fa-I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1546"/>
            <a:ext cx="8229600" cy="5286412"/>
          </a:xfrm>
        </p:spPr>
        <p:txBody>
          <a:bodyPr>
            <a:normAutofit fontScale="92500" lnSpcReduction="20000"/>
          </a:bodyPr>
          <a:lstStyle/>
          <a:p>
            <a:pPr algn="justLow">
              <a:buNone/>
            </a:pPr>
            <a:r>
              <a:rPr lang="fa-IR" sz="3000" b="1" dirty="0" smtClean="0">
                <a:solidFill>
                  <a:srgbClr val="C00000"/>
                </a:solidFill>
                <a:cs typeface="B Nazanin" pitchFamily="2" charset="-78"/>
              </a:rPr>
              <a:t>ج )برنامه درسی:</a:t>
            </a:r>
          </a:p>
          <a:p>
            <a:pPr algn="justLow">
              <a:buNone/>
            </a:pPr>
            <a:endParaRPr lang="en-US" sz="3000" b="1" dirty="0" smtClean="0">
              <a:solidFill>
                <a:srgbClr val="C00000"/>
              </a:solidFill>
              <a:cs typeface="B Nazanin" pitchFamily="2" charset="-78"/>
            </a:endParaRPr>
          </a:p>
          <a:p>
            <a:pPr algn="justLow"/>
            <a:r>
              <a:rPr lang="fa-IR" b="1" dirty="0" smtClean="0">
                <a:cs typeface="B Nazanin" pitchFamily="2" charset="-78"/>
              </a:rPr>
              <a:t>     </a:t>
            </a:r>
            <a:r>
              <a:rPr lang="fa-IR" b="1" dirty="0" smtClean="0">
                <a:solidFill>
                  <a:srgbClr val="002060"/>
                </a:solidFill>
                <a:cs typeface="B Nazanin" pitchFamily="2" charset="-78"/>
              </a:rPr>
              <a:t>مواردی بعنوان شاهد در نوشته های سارتر و هایدگر در تأکید بر مطالعات رشته های انسانی و ارزش آنها وجود دارد. ادبیات، هنرهای ترسیمی، موسیقی، اساطیر شناسی و تاریخ منابعی هستند که بیش از علوم مطلقه با حقیقت سر و کار دارند. در نوشته های اگزیستانسیالیستی تمایلات قوی ضد علمی وجود دارد.</a:t>
            </a:r>
          </a:p>
          <a:p>
            <a:pPr algn="justLow">
              <a:buNone/>
            </a:pPr>
            <a:endParaRPr lang="en-US" b="1" dirty="0" smtClean="0">
              <a:solidFill>
                <a:srgbClr val="002060"/>
              </a:solidFill>
              <a:cs typeface="B Nazanin" pitchFamily="2" charset="-78"/>
            </a:endParaRPr>
          </a:p>
          <a:p>
            <a:pPr algn="justLow"/>
            <a:r>
              <a:rPr lang="fa-IR" b="1" dirty="0" smtClean="0">
                <a:solidFill>
                  <a:srgbClr val="0070C0"/>
                </a:solidFill>
                <a:cs typeface="B Nazanin" pitchFamily="2" charset="-78"/>
              </a:rPr>
              <a:t>     بزرگترین اعتراض اگزیستانسیالیست ها به علم وروش علمی این است که در ملاحظات خود نسبت به انسان و طبیعت ، بی روح ، غیر حقیقی و بسیار عینی برخورد کرده اند و بعنوان یک فعالیت فکری فقط به مجردات می اندیشند. و کوششهای آنان برای توجیه مسائل فیزیکی، طبیعی و متافیزیکی اطراف کافی نیست.</a:t>
            </a:r>
            <a:endParaRPr lang="en-US" b="1" dirty="0" smtClean="0">
              <a:solidFill>
                <a:srgbClr val="0070C0"/>
              </a:solidFill>
              <a:cs typeface="B Nazanin" pitchFamily="2" charset="-78"/>
            </a:endParaRPr>
          </a:p>
          <a:p>
            <a:pPr algn="justLow"/>
            <a:endParaRPr lang="fa-IR" b="1" dirty="0" smtClean="0">
              <a:cs typeface="B Nazanin" pitchFamily="2" charset="-78"/>
            </a:endParaRPr>
          </a:p>
          <a:p>
            <a:pPr algn="justLow"/>
            <a:r>
              <a:rPr lang="fa-IR" b="1" dirty="0" smtClean="0">
                <a:cs typeface="B Nazanin" pitchFamily="2" charset="-78"/>
              </a:rPr>
              <a:t>    </a:t>
            </a:r>
            <a:endParaRPr lang="fa-IR" b="1" dirty="0">
              <a:cs typeface="B Nazanin" pitchFamily="2"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1546"/>
            <a:ext cx="8229600" cy="4935745"/>
          </a:xfrm>
        </p:spPr>
        <p:txBody>
          <a:bodyPr>
            <a:normAutofit lnSpcReduction="10000"/>
          </a:bodyPr>
          <a:lstStyle/>
          <a:p>
            <a:pPr algn="justLow"/>
            <a:r>
              <a:rPr lang="fa-IR" b="1" dirty="0" smtClean="0">
                <a:solidFill>
                  <a:srgbClr val="0070C0"/>
                </a:solidFill>
                <a:cs typeface="B Nazanin" pitchFamily="2" charset="-78"/>
              </a:rPr>
              <a:t>به اعتقاد رالف هارپر، در مقطع ابتدایی به هر کس باید دروسی نظیر خواندن، نوشتن، ریاضیات و تاریخ و مشابه آن آموزش داد و آموزش اگزیستانسیالیستی از دوره راهنمایی شروع می شود.</a:t>
            </a:r>
            <a:endParaRPr lang="en-US" b="1" dirty="0" smtClean="0">
              <a:solidFill>
                <a:srgbClr val="0070C0"/>
              </a:solidFill>
              <a:cs typeface="B Nazanin" pitchFamily="2" charset="-78"/>
            </a:endParaRPr>
          </a:p>
          <a:p>
            <a:pPr algn="justLow">
              <a:buNone/>
            </a:pPr>
            <a:r>
              <a:rPr lang="fa-IR" b="1" dirty="0" smtClean="0">
                <a:solidFill>
                  <a:srgbClr val="0070C0"/>
                </a:solidFill>
                <a:cs typeface="B Nazanin" pitchFamily="2" charset="-78"/>
              </a:rPr>
              <a:t>  </a:t>
            </a:r>
          </a:p>
          <a:p>
            <a:pPr algn="justLow"/>
            <a:r>
              <a:rPr lang="fa-IR" b="1" dirty="0" smtClean="0">
                <a:solidFill>
                  <a:srgbClr val="002060"/>
                </a:solidFill>
                <a:cs typeface="B Nazanin" pitchFamily="2" charset="-78"/>
              </a:rPr>
              <a:t>بوبر معتقد است تمام موضوعات به یک اندازه اهمیت دارند. درسی مهم است که بواسطه آن فرد تحقق خویشتن و آگاهی از جهان را کسب کند</a:t>
            </a:r>
          </a:p>
          <a:p>
            <a:pPr algn="justLow"/>
            <a:endParaRPr lang="en-US" b="1" dirty="0" smtClean="0">
              <a:solidFill>
                <a:srgbClr val="0070C0"/>
              </a:solidFill>
              <a:cs typeface="B Nazanin" pitchFamily="2" charset="-78"/>
            </a:endParaRPr>
          </a:p>
          <a:p>
            <a:pPr algn="justLow"/>
            <a:r>
              <a:rPr lang="fa-IR" b="1" dirty="0" smtClean="0">
                <a:solidFill>
                  <a:srgbClr val="0070C0"/>
                </a:solidFill>
                <a:cs typeface="B Nazanin" pitchFamily="2" charset="-78"/>
              </a:rPr>
              <a:t>     دانش آموز بواسطه مطالعه دروسی نظیر تاریخ، ادبیات،فلسفه یا هنر با بصیرت های نویسندگان و اندیشمندان بزرگ درباره ماهیت انسان در جهان در مورد آزادی، درد، تعارض، پیروزی و مرگ آشنا می شود.</a:t>
            </a:r>
            <a:endParaRPr lang="en-US" b="1" dirty="0" smtClean="0">
              <a:solidFill>
                <a:srgbClr val="0070C0"/>
              </a:solidFill>
              <a:cs typeface="B Nazanin" pitchFamily="2" charset="-78"/>
            </a:endParaRPr>
          </a:p>
          <a:p>
            <a:pPr algn="justLow">
              <a:buNone/>
            </a:pPr>
            <a:endParaRPr lang="fa-IR" b="1" dirty="0">
              <a:solidFill>
                <a:srgbClr val="0070C0"/>
              </a:solidFill>
              <a:cs typeface="B Nazanin" pitchFamily="2" charset="-7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0108"/>
            <a:ext cx="8229600" cy="5357850"/>
          </a:xfrm>
        </p:spPr>
        <p:txBody>
          <a:bodyPr>
            <a:normAutofit fontScale="92500" lnSpcReduction="10000"/>
          </a:bodyPr>
          <a:lstStyle/>
          <a:p>
            <a:pPr algn="justLow"/>
            <a:r>
              <a:rPr lang="fa-IR" b="1" dirty="0" smtClean="0">
                <a:solidFill>
                  <a:srgbClr val="0070C0"/>
                </a:solidFill>
                <a:cs typeface="B Nazanin" pitchFamily="2" charset="-78"/>
              </a:rPr>
              <a:t> از نظر فیلسوفان این مکتب تاریخ تلاشی است از جانب انسان برای تحقق آزادی خویش. دانش آموز باید شدیداً خود را با دوره ای از تاریخ که در حال فراگیری آن است درگیر سازد و در مسائل و شخصیت های آن دوره ادغام شود. تاریخی که او تحصیل می کند باید اندیشه ها و احساسات وی را برانگیزاند و بخشی از آنها شود.</a:t>
            </a:r>
          </a:p>
          <a:p>
            <a:pPr algn="justLow"/>
            <a:endParaRPr lang="en-US" b="1" dirty="0" smtClean="0">
              <a:solidFill>
                <a:srgbClr val="002060"/>
              </a:solidFill>
              <a:cs typeface="B Nazanin" pitchFamily="2" charset="-78"/>
            </a:endParaRPr>
          </a:p>
          <a:p>
            <a:pPr algn="justLow"/>
            <a:r>
              <a:rPr lang="fa-IR" b="1" dirty="0" smtClean="0">
                <a:solidFill>
                  <a:srgbClr val="002060"/>
                </a:solidFill>
                <a:cs typeface="B Nazanin" pitchFamily="2" charset="-78"/>
              </a:rPr>
              <a:t>     یکی از مواردی که در برنامه درسی اگزیستانسیالیست ها روی آن تأکید می شود </a:t>
            </a:r>
            <a:r>
              <a:rPr lang="fa-IR" b="1" u="sng" dirty="0" smtClean="0">
                <a:solidFill>
                  <a:srgbClr val="FF0000"/>
                </a:solidFill>
                <a:cs typeface="B Nazanin" pitchFamily="2" charset="-78"/>
              </a:rPr>
              <a:t>موضوع مرگ</a:t>
            </a:r>
            <a:r>
              <a:rPr lang="fa-IR" b="1" dirty="0" smtClean="0">
                <a:solidFill>
                  <a:srgbClr val="002060"/>
                </a:solidFill>
                <a:cs typeface="B Nazanin" pitchFamily="2" charset="-78"/>
              </a:rPr>
              <a:t> است. معلم باید این فکر را با دانش آموز در میان بگذارد که معلومات ما درباره مرگ بر آگاهی ما در باب زندگی می افزاید. هرگاه شاگردی سخت درباره مرگ بیاندیشد درباره معنی حیات آگاه تر خواهد شد. دیگر تابع جریان نیست. آماده است تا کار اساسی را از کار عبث تمیز دهد </a:t>
            </a:r>
            <a:r>
              <a:rPr lang="fa-IR" b="1" dirty="0" smtClean="0">
                <a:solidFill>
                  <a:srgbClr val="C00000"/>
                </a:solidFill>
                <a:cs typeface="B Nazanin" pitchFamily="2" charset="-78"/>
              </a:rPr>
              <a:t>بلز پاسگال می گوید : امروز چنان زندگی کن که گویی فردا خواهی مرد. </a:t>
            </a:r>
            <a:r>
              <a:rPr lang="fa-IR" b="1" dirty="0" smtClean="0">
                <a:solidFill>
                  <a:srgbClr val="002060"/>
                </a:solidFill>
                <a:cs typeface="B Nazanin" pitchFamily="2" charset="-78"/>
              </a:rPr>
              <a:t>سخن از واقعه مرگ با شاگرد گویای آنست که اکنون باید به ساختن زندگی خود بپردازد.</a:t>
            </a:r>
            <a:endParaRPr lang="en-US" b="1" dirty="0" smtClean="0">
              <a:solidFill>
                <a:srgbClr val="002060"/>
              </a:solidFill>
              <a:cs typeface="B Nazanin" pitchFamily="2" charset="-78"/>
            </a:endParaRPr>
          </a:p>
          <a:p>
            <a:pPr algn="justLow"/>
            <a:endParaRPr lang="fa-IR" b="1" dirty="0">
              <a:solidFill>
                <a:srgbClr val="002060"/>
              </a:solidFill>
              <a:cs typeface="B Nazanin"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fa-IR" b="1" dirty="0" smtClean="0">
                <a:solidFill>
                  <a:srgbClr val="C00000"/>
                </a:solidFill>
                <a:cs typeface="B Nazanin" pitchFamily="2" charset="-78"/>
              </a:rPr>
              <a:t>د)هدف آموزش و پرورش اگزیستانسیالیستی:</a:t>
            </a:r>
            <a:endParaRPr lang="en-US" b="1" dirty="0" smtClean="0">
              <a:solidFill>
                <a:srgbClr val="C00000"/>
              </a:solidFill>
              <a:cs typeface="B Nazanin" pitchFamily="2" charset="-78"/>
            </a:endParaRPr>
          </a:p>
          <a:p>
            <a:pPr>
              <a:buNone/>
            </a:pPr>
            <a:endParaRPr lang="fa-IR" b="1" dirty="0" smtClean="0">
              <a:solidFill>
                <a:srgbClr val="002060"/>
              </a:solidFill>
              <a:cs typeface="B Nazanin" pitchFamily="2" charset="-78"/>
            </a:endParaRPr>
          </a:p>
          <a:p>
            <a:pPr>
              <a:buNone/>
            </a:pPr>
            <a:r>
              <a:rPr lang="fa-IR" b="1" dirty="0" smtClean="0">
                <a:solidFill>
                  <a:srgbClr val="002060"/>
                </a:solidFill>
                <a:cs typeface="B Nazanin" pitchFamily="2" charset="-78"/>
              </a:rPr>
              <a:t>هدف خدمت به انسان است برای:</a:t>
            </a:r>
            <a:endParaRPr lang="en-US" b="1" dirty="0" smtClean="0">
              <a:solidFill>
                <a:srgbClr val="002060"/>
              </a:solidFill>
              <a:cs typeface="B Nazanin" pitchFamily="2" charset="-78"/>
            </a:endParaRPr>
          </a:p>
          <a:p>
            <a:pPr>
              <a:lnSpc>
                <a:spcPct val="150000"/>
              </a:lnSpc>
            </a:pPr>
            <a:r>
              <a:rPr lang="fa-IR" b="1" dirty="0" smtClean="0">
                <a:solidFill>
                  <a:srgbClr val="0070C0"/>
                </a:solidFill>
                <a:cs typeface="B Nazanin" pitchFamily="2" charset="-78"/>
              </a:rPr>
              <a:t>  رشد و گسترش آگاهی یا خود یابی </a:t>
            </a:r>
            <a:endParaRPr lang="en-US" b="1" dirty="0" smtClean="0">
              <a:solidFill>
                <a:srgbClr val="0070C0"/>
              </a:solidFill>
              <a:cs typeface="B Nazanin" pitchFamily="2" charset="-78"/>
            </a:endParaRPr>
          </a:p>
          <a:p>
            <a:pPr>
              <a:lnSpc>
                <a:spcPct val="150000"/>
              </a:lnSpc>
            </a:pPr>
            <a:r>
              <a:rPr lang="fa-IR" b="1" dirty="0" smtClean="0">
                <a:solidFill>
                  <a:srgbClr val="0070C0"/>
                </a:solidFill>
                <a:cs typeface="B Nazanin" pitchFamily="2" charset="-78"/>
              </a:rPr>
              <a:t>  فراهم آوردن فرصت برای انتخاب</a:t>
            </a:r>
            <a:endParaRPr lang="en-US" b="1" dirty="0" smtClean="0">
              <a:solidFill>
                <a:srgbClr val="0070C0"/>
              </a:solidFill>
              <a:cs typeface="B Nazanin" pitchFamily="2" charset="-78"/>
            </a:endParaRPr>
          </a:p>
          <a:p>
            <a:pPr>
              <a:lnSpc>
                <a:spcPct val="150000"/>
              </a:lnSpc>
            </a:pPr>
            <a:r>
              <a:rPr lang="fa-IR" b="1" dirty="0" smtClean="0">
                <a:solidFill>
                  <a:srgbClr val="0070C0"/>
                </a:solidFill>
                <a:cs typeface="B Nazanin" pitchFamily="2" charset="-78"/>
              </a:rPr>
              <a:t>  خودشناسی</a:t>
            </a:r>
            <a:endParaRPr lang="en-US" b="1" dirty="0" smtClean="0">
              <a:solidFill>
                <a:srgbClr val="0070C0"/>
              </a:solidFill>
              <a:cs typeface="B Nazanin" pitchFamily="2" charset="-78"/>
            </a:endParaRPr>
          </a:p>
          <a:p>
            <a:pPr>
              <a:lnSpc>
                <a:spcPct val="150000"/>
              </a:lnSpc>
            </a:pPr>
            <a:r>
              <a:rPr lang="fa-IR" b="1" dirty="0" smtClean="0">
                <a:solidFill>
                  <a:srgbClr val="0070C0"/>
                </a:solidFill>
                <a:cs typeface="B Nazanin" pitchFamily="2" charset="-78"/>
              </a:rPr>
              <a:t> حس مسئولیت</a:t>
            </a:r>
            <a:endParaRPr lang="en-US" b="1" dirty="0" smtClean="0">
              <a:solidFill>
                <a:srgbClr val="0070C0"/>
              </a:solidFill>
              <a:cs typeface="B Nazanin" pitchFamily="2" charset="-78"/>
            </a:endParaRPr>
          </a:p>
          <a:p>
            <a:endParaRPr lang="fa-IR" b="1" dirty="0">
              <a:cs typeface="B Nazanin" pitchFamily="2"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4792869"/>
          </a:xfrm>
        </p:spPr>
        <p:txBody>
          <a:bodyPr>
            <a:normAutofit/>
          </a:bodyPr>
          <a:lstStyle/>
          <a:p>
            <a:pPr>
              <a:buNone/>
            </a:pPr>
            <a:r>
              <a:rPr lang="fa-IR" b="1" dirty="0" smtClean="0">
                <a:solidFill>
                  <a:srgbClr val="C00000"/>
                </a:solidFill>
                <a:cs typeface="B Nazanin" pitchFamily="2" charset="-78"/>
              </a:rPr>
              <a:t>ح )جایگاه دانش آموز:</a:t>
            </a:r>
          </a:p>
          <a:p>
            <a:pPr>
              <a:buNone/>
            </a:pPr>
            <a:endParaRPr lang="en-US" sz="1200" b="1" dirty="0" smtClean="0">
              <a:solidFill>
                <a:srgbClr val="C00000"/>
              </a:solidFill>
              <a:cs typeface="B Nazanin" pitchFamily="2" charset="-78"/>
            </a:endParaRPr>
          </a:p>
          <a:p>
            <a:pPr>
              <a:lnSpc>
                <a:spcPct val="150000"/>
              </a:lnSpc>
            </a:pPr>
            <a:r>
              <a:rPr lang="fa-IR" b="1" dirty="0" smtClean="0">
                <a:solidFill>
                  <a:srgbClr val="0070C0"/>
                </a:solidFill>
                <a:cs typeface="B Nazanin" pitchFamily="2" charset="-78"/>
              </a:rPr>
              <a:t>     دانش آموز برای انتخاب موضوع و روش درس آزاد است. دانش آموز در فرایند یادگیری یک بازیگر است و نه یک تماشاچی یعنی بصورت خلاقانه درگیر فرایند یادگیری است. هر دانش آموزی بی همتااست و دانش آموز فقط یک ذهن نیست دانش آموز یک تخته سیاه نیست که هر چیزی بخواهیم روی آن بنویسیم.</a:t>
            </a:r>
            <a:endParaRPr lang="en-US" b="1" dirty="0" smtClean="0">
              <a:solidFill>
                <a:srgbClr val="0070C0"/>
              </a:solidFill>
              <a:cs typeface="B Nazanin" pitchFamily="2" charset="-78"/>
            </a:endParaRPr>
          </a:p>
          <a:p>
            <a:endParaRPr lang="fa-IR" b="1" dirty="0">
              <a:cs typeface="B Nazanin"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1546"/>
            <a:ext cx="8229600" cy="5143536"/>
          </a:xfrm>
        </p:spPr>
        <p:txBody>
          <a:bodyPr>
            <a:normAutofit fontScale="85000" lnSpcReduction="20000"/>
          </a:bodyPr>
          <a:lstStyle/>
          <a:p>
            <a:pPr algn="justLow">
              <a:buNone/>
            </a:pPr>
            <a:r>
              <a:rPr lang="fa-IR" sz="3400" b="1" dirty="0" smtClean="0">
                <a:solidFill>
                  <a:srgbClr val="C00000"/>
                </a:solidFill>
                <a:cs typeface="B Nazanin" pitchFamily="2" charset="-78"/>
              </a:rPr>
              <a:t>و )رابطه معلم و دانش آموز:</a:t>
            </a:r>
            <a:endParaRPr lang="en-US" sz="3400" b="1" dirty="0" smtClean="0">
              <a:solidFill>
                <a:srgbClr val="C00000"/>
              </a:solidFill>
              <a:cs typeface="B Nazanin" pitchFamily="2" charset="-78"/>
            </a:endParaRPr>
          </a:p>
          <a:p>
            <a:pPr algn="justLow">
              <a:lnSpc>
                <a:spcPct val="160000"/>
              </a:lnSpc>
            </a:pPr>
            <a:r>
              <a:rPr lang="fa-IR" b="1" dirty="0" smtClean="0">
                <a:solidFill>
                  <a:srgbClr val="002060"/>
                </a:solidFill>
                <a:cs typeface="B Nazanin" pitchFamily="2" charset="-78"/>
              </a:rPr>
              <a:t>     یک رابطه شغلی نیست و به کلاس درس و مسائل برنامه آموزشی محدود نمی شود در وهله اول آنها دو انسان اصیل در کنار هم هستند که هریک دارای شخصیت جداگانه هست و هرکدام نیازمند توجه شخصی می باشند. </a:t>
            </a:r>
          </a:p>
          <a:p>
            <a:pPr algn="justLow">
              <a:lnSpc>
                <a:spcPct val="160000"/>
              </a:lnSpc>
            </a:pPr>
            <a:r>
              <a:rPr lang="fa-IR" b="1" dirty="0" smtClean="0">
                <a:solidFill>
                  <a:srgbClr val="002060"/>
                </a:solidFill>
                <a:cs typeface="B Nazanin" pitchFamily="2" charset="-78"/>
              </a:rPr>
              <a:t>بهترین رابطه رابطه ای است شخصی و متقابل . </a:t>
            </a:r>
          </a:p>
          <a:p>
            <a:pPr algn="justLow">
              <a:lnSpc>
                <a:spcPct val="160000"/>
              </a:lnSpc>
            </a:pPr>
            <a:r>
              <a:rPr lang="fa-IR" b="1" dirty="0" smtClean="0">
                <a:solidFill>
                  <a:srgbClr val="002060"/>
                </a:solidFill>
                <a:cs typeface="B Nazanin" pitchFamily="2" charset="-78"/>
              </a:rPr>
              <a:t>معلم و شاگرد برای رسیدن به حقیقت گفتگو می کنند معلم شاگرد را به شرکت در گفتگو دعوت و تشویق می کند </a:t>
            </a:r>
          </a:p>
          <a:p>
            <a:pPr algn="justLow">
              <a:lnSpc>
                <a:spcPct val="160000"/>
              </a:lnSpc>
            </a:pPr>
            <a:r>
              <a:rPr lang="fa-IR" b="1" dirty="0" smtClean="0">
                <a:solidFill>
                  <a:srgbClr val="002060"/>
                </a:solidFill>
                <a:cs typeface="B Nazanin" pitchFamily="2" charset="-78"/>
              </a:rPr>
              <a:t>دانش آموز نقش یک بازیگر را دارد نه یک تماشاچی اما نلر می گوید که نقش اول را معلم ایفا می کند.</a:t>
            </a:r>
            <a:endParaRPr lang="en-US" b="1" dirty="0" smtClean="0">
              <a:solidFill>
                <a:srgbClr val="002060"/>
              </a:solidFill>
              <a:cs typeface="B Nazanin" pitchFamily="2" charset="-78"/>
            </a:endParaRPr>
          </a:p>
          <a:p>
            <a:pPr algn="justLow">
              <a:lnSpc>
                <a:spcPct val="160000"/>
              </a:lnSpc>
            </a:pPr>
            <a:r>
              <a:rPr lang="fa-IR" b="1" dirty="0" smtClean="0">
                <a:solidFill>
                  <a:srgbClr val="002060"/>
                </a:solidFill>
                <a:cs typeface="B Nazanin" pitchFamily="2" charset="-78"/>
              </a:rPr>
              <a:t>شاگردان و معلمان باید مدام به پرس و جو از یکدیگر بپردازند.</a:t>
            </a:r>
            <a:endParaRPr lang="en-US" b="1" dirty="0" smtClean="0">
              <a:solidFill>
                <a:srgbClr val="002060"/>
              </a:solidFill>
              <a:cs typeface="B Nazanin" pitchFamily="2" charset="-78"/>
            </a:endParaRPr>
          </a:p>
          <a:p>
            <a:pPr algn="justLow"/>
            <a:endParaRPr lang="fa-IR" dirty="0">
              <a:solidFill>
                <a:srgbClr val="00206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1546"/>
            <a:ext cx="8229600" cy="5214974"/>
          </a:xfrm>
        </p:spPr>
        <p:txBody>
          <a:bodyPr>
            <a:normAutofit fontScale="92500" lnSpcReduction="10000"/>
          </a:bodyPr>
          <a:lstStyle/>
          <a:p>
            <a:pPr algn="justLow">
              <a:buNone/>
            </a:pPr>
            <a:r>
              <a:rPr lang="fa-IR" b="1" dirty="0" smtClean="0">
                <a:solidFill>
                  <a:srgbClr val="C00000"/>
                </a:solidFill>
                <a:cs typeface="B Nazanin" pitchFamily="2" charset="-78"/>
              </a:rPr>
              <a:t>ز )آموزش و پرورش ایده آل:</a:t>
            </a:r>
          </a:p>
          <a:p>
            <a:pPr algn="justLow">
              <a:buNone/>
            </a:pPr>
            <a:endParaRPr lang="en-US" sz="1050" dirty="0" smtClean="0">
              <a:solidFill>
                <a:srgbClr val="C00000"/>
              </a:solidFill>
              <a:cs typeface="B Nazanin" pitchFamily="2" charset="-78"/>
            </a:endParaRPr>
          </a:p>
          <a:p>
            <a:pPr algn="justLow">
              <a:buNone/>
            </a:pPr>
            <a:r>
              <a:rPr lang="fa-IR" dirty="0" smtClean="0">
                <a:solidFill>
                  <a:srgbClr val="002060"/>
                </a:solidFill>
                <a:cs typeface="B Nazanin" pitchFamily="2" charset="-78"/>
              </a:rPr>
              <a:t>  نلر(1336) با شور و هیجان فراوان آموزش و پرورش ایده آلش را اینگونه توصیف می کند:</a:t>
            </a:r>
          </a:p>
          <a:p>
            <a:pPr algn="justLow">
              <a:buNone/>
            </a:pPr>
            <a:endParaRPr lang="fa-IR" sz="1300" dirty="0" smtClean="0">
              <a:solidFill>
                <a:srgbClr val="0070C0"/>
              </a:solidFill>
              <a:cs typeface="B Nazanin" pitchFamily="2" charset="-78"/>
            </a:endParaRPr>
          </a:p>
          <a:p>
            <a:pPr algn="justLow"/>
            <a:r>
              <a:rPr lang="fa-IR" dirty="0" smtClean="0">
                <a:solidFill>
                  <a:srgbClr val="0070C0"/>
                </a:solidFill>
                <a:cs typeface="B Nazanin" pitchFamily="2" charset="-78"/>
              </a:rPr>
              <a:t>" آموزشگاه به شکل کنونی خود باید از میان برود. برخی از تسهیلات مثل سالن ورزشی، سالن مطالعه، کتابخانه و ... حفظ شود. جوانان می توانند به منظور تحصیل و فعالیت های گروهی مانند بازی، تمرین، نمایش، کار و موسیقی از اینها استفاده کنند. </a:t>
            </a:r>
          </a:p>
          <a:p>
            <a:pPr algn="justLow"/>
            <a:r>
              <a:rPr lang="fa-IR" dirty="0" smtClean="0">
                <a:solidFill>
                  <a:srgbClr val="0070C0"/>
                </a:solidFill>
                <a:cs typeface="B Nazanin" pitchFamily="2" charset="-78"/>
              </a:rPr>
              <a:t>دانش آموز به جای مراجعه به آموزشگاه به یک معلم مراجعه می کند. دانش آموز و معلم  در خانه معلم یا در خانه دانش آموز یا درصورت مناسب بودن در محل دیگری گرد می آیند. </a:t>
            </a:r>
          </a:p>
          <a:p>
            <a:pPr algn="justLow"/>
            <a:r>
              <a:rPr lang="fa-IR" dirty="0" smtClean="0">
                <a:solidFill>
                  <a:srgbClr val="0070C0"/>
                </a:solidFill>
                <a:cs typeface="B Nazanin" pitchFamily="2" charset="-78"/>
              </a:rPr>
              <a:t>دانش آموز گاهی تنها و گاهی با دوستان خود حاضر می شود. در این حالت دانش آموز کار بیشتری در مدت زمان کمتری انجام می دهد. زیرا معلم، دانش آموز را به عنوان فردی آنچنانکه هست ملاقات می کند."</a:t>
            </a:r>
            <a:endParaRPr lang="en-US" dirty="0" smtClean="0">
              <a:solidFill>
                <a:srgbClr val="0070C0"/>
              </a:solidFill>
              <a:cs typeface="B Nazanin" pitchFamily="2" charset="-78"/>
            </a:endParaRPr>
          </a:p>
          <a:p>
            <a:pPr algn="justLow"/>
            <a:endParaRPr lang="fa-IR" dirty="0">
              <a:solidFill>
                <a:srgbClr val="0070C0"/>
              </a:solidFill>
              <a:cs typeface="B Nazanin"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857916"/>
          </a:xfrm>
        </p:spPr>
        <p:txBody>
          <a:bodyPr>
            <a:normAutofit fontScale="92500" lnSpcReduction="10000"/>
          </a:bodyPr>
          <a:lstStyle/>
          <a:p>
            <a:pPr algn="justLow"/>
            <a:r>
              <a:rPr lang="fa-IR" b="1" dirty="0" smtClean="0">
                <a:solidFill>
                  <a:srgbClr val="002060"/>
                </a:solidFill>
                <a:cs typeface="B Nazanin" pitchFamily="2" charset="-78"/>
              </a:rPr>
              <a:t>داستایوفسکی نویسنده صاحب نام روسی نیز گاه بعنوان یکی از پیشتازان اگزیستانسیالیسم است؛ یاداداشتهای زیر زمینی او از نظر بسیاری از محققین فلسفه و منتقدین ادبی سرشار از افکار اگزیستانسیالیستی است.</a:t>
            </a:r>
          </a:p>
          <a:p>
            <a:pPr algn="justLow"/>
            <a:endParaRPr lang="en-US" b="1" dirty="0" smtClean="0">
              <a:solidFill>
                <a:srgbClr val="002060"/>
              </a:solidFill>
              <a:cs typeface="B Nazanin" pitchFamily="2" charset="-78"/>
            </a:endParaRPr>
          </a:p>
          <a:p>
            <a:pPr algn="justLow"/>
            <a:r>
              <a:rPr lang="fa-IR" b="1" dirty="0" smtClean="0">
                <a:solidFill>
                  <a:srgbClr val="002060"/>
                </a:solidFill>
                <a:cs typeface="B Nazanin" pitchFamily="2" charset="-78"/>
              </a:rPr>
              <a:t>اما می توان گفت اگزیستانسیالیسم توسط </a:t>
            </a:r>
            <a:r>
              <a:rPr lang="fa-IR" b="1" dirty="0" smtClean="0">
                <a:solidFill>
                  <a:srgbClr val="002060"/>
                </a:solidFill>
                <a:cs typeface="B Nazanin" pitchFamily="2" charset="-78"/>
                <a:hlinkClick r:id="rId2" tooltip="فردریش نیچه"/>
              </a:rPr>
              <a:t>فردریش نیچه</a:t>
            </a:r>
            <a:r>
              <a:rPr lang="fa-IR" b="1" dirty="0" smtClean="0">
                <a:solidFill>
                  <a:srgbClr val="002060"/>
                </a:solidFill>
                <a:cs typeface="B Nazanin" pitchFamily="2" charset="-78"/>
              </a:rPr>
              <a:t> و </a:t>
            </a:r>
            <a:r>
              <a:rPr lang="fa-IR" b="1" dirty="0" smtClean="0">
                <a:solidFill>
                  <a:srgbClr val="002060"/>
                </a:solidFill>
                <a:cs typeface="B Nazanin" pitchFamily="2" charset="-78"/>
                <a:hlinkClick r:id="rId3" tooltip="سورن کی‌یرکگارد"/>
              </a:rPr>
              <a:t>سورن کی‌یرکگارد</a:t>
            </a:r>
            <a:r>
              <a:rPr lang="fa-IR" b="1" dirty="0" smtClean="0">
                <a:solidFill>
                  <a:srgbClr val="002060"/>
                </a:solidFill>
                <a:cs typeface="B Nazanin" pitchFamily="2" charset="-78"/>
              </a:rPr>
              <a:t> و فیلسوفانی از قرن نوزده، بطور واضح مطرح شد، اما این که این فلسفه دقیقا از چه تاریخی شروع شده مورد اختلاف نظر محققان است .</a:t>
            </a:r>
          </a:p>
          <a:p>
            <a:pPr algn="justLow"/>
            <a:endParaRPr lang="en-US" b="1" dirty="0" smtClean="0">
              <a:solidFill>
                <a:srgbClr val="002060"/>
              </a:solidFill>
              <a:cs typeface="B Nazanin" pitchFamily="2" charset="-78"/>
            </a:endParaRPr>
          </a:p>
          <a:p>
            <a:pPr algn="justLow"/>
            <a:r>
              <a:rPr lang="fa-IR" b="1" dirty="0" smtClean="0">
                <a:solidFill>
                  <a:srgbClr val="002060"/>
                </a:solidFill>
                <a:cs typeface="B Nazanin" pitchFamily="2" charset="-78"/>
              </a:rPr>
              <a:t>در قرن بیستم </a:t>
            </a:r>
            <a:r>
              <a:rPr lang="fa-IR" b="1" dirty="0" smtClean="0">
                <a:solidFill>
                  <a:srgbClr val="002060"/>
                </a:solidFill>
                <a:cs typeface="B Nazanin" pitchFamily="2" charset="-78"/>
                <a:hlinkClick r:id="rId4" tooltip="مارتین هایدگر"/>
              </a:rPr>
              <a:t>مارتین هایدگر</a:t>
            </a:r>
            <a:r>
              <a:rPr lang="en-US" b="1" dirty="0" smtClean="0">
                <a:solidFill>
                  <a:srgbClr val="002060"/>
                </a:solidFill>
                <a:cs typeface="B Nazanin" pitchFamily="2" charset="-78"/>
              </a:rPr>
              <a:t>Heidegger)</a:t>
            </a:r>
            <a:r>
              <a:rPr lang="fa-IR" b="1" dirty="0" smtClean="0">
                <a:solidFill>
                  <a:srgbClr val="002060"/>
                </a:solidFill>
                <a:cs typeface="B Nazanin" pitchFamily="2" charset="-78"/>
              </a:rPr>
              <a:t>)، فیلسوف </a:t>
            </a:r>
            <a:r>
              <a:rPr lang="fa-IR" b="1" dirty="0" smtClean="0">
                <a:solidFill>
                  <a:srgbClr val="002060"/>
                </a:solidFill>
                <a:cs typeface="B Nazanin" pitchFamily="2" charset="-78"/>
                <a:hlinkClick r:id="rId5" tooltip="آلمان"/>
              </a:rPr>
              <a:t>آلمانی</a:t>
            </a:r>
            <a:r>
              <a:rPr lang="fa-IR" b="1" dirty="0" smtClean="0">
                <a:solidFill>
                  <a:srgbClr val="002060"/>
                </a:solidFill>
                <a:cs typeface="B Nazanin" pitchFamily="2" charset="-78"/>
              </a:rPr>
              <a:t>، فیلسوفان اگزیستانسیالیست دیگری چون </a:t>
            </a:r>
            <a:r>
              <a:rPr lang="fa-IR" b="1" dirty="0" smtClean="0">
                <a:solidFill>
                  <a:srgbClr val="002060"/>
                </a:solidFill>
                <a:cs typeface="B Nazanin" pitchFamily="2" charset="-78"/>
                <a:hlinkClick r:id="rId6" tooltip="ژان پل سارتر"/>
              </a:rPr>
              <a:t>ژان پل سارتر</a:t>
            </a:r>
            <a:r>
              <a:rPr lang="fa-IR" b="1" dirty="0" smtClean="0">
                <a:solidFill>
                  <a:srgbClr val="002060"/>
                </a:solidFill>
                <a:cs typeface="B Nazanin" pitchFamily="2" charset="-78"/>
              </a:rPr>
              <a:t>، </a:t>
            </a:r>
            <a:r>
              <a:rPr lang="fa-IR" b="1" dirty="0" smtClean="0">
                <a:solidFill>
                  <a:srgbClr val="002060"/>
                </a:solidFill>
                <a:cs typeface="B Nazanin" pitchFamily="2" charset="-78"/>
                <a:hlinkClick r:id="rId7" tooltip="سیمون دوبوار"/>
              </a:rPr>
              <a:t>سیمون دوبوار</a:t>
            </a:r>
            <a:r>
              <a:rPr lang="fa-IR" b="1" dirty="0" smtClean="0">
                <a:solidFill>
                  <a:srgbClr val="002060"/>
                </a:solidFill>
                <a:cs typeface="B Nazanin" pitchFamily="2" charset="-78"/>
              </a:rPr>
              <a:t> و </a:t>
            </a:r>
            <a:r>
              <a:rPr lang="fa-IR" b="1" dirty="0" smtClean="0">
                <a:solidFill>
                  <a:srgbClr val="002060"/>
                </a:solidFill>
                <a:cs typeface="B Nazanin" pitchFamily="2" charset="-78"/>
                <a:hlinkClick r:id="rId8" tooltip="آلبر کامو"/>
              </a:rPr>
              <a:t>آلبر کامو</a:t>
            </a:r>
            <a:r>
              <a:rPr lang="fa-IR" b="1" dirty="0" smtClean="0">
                <a:solidFill>
                  <a:srgbClr val="002060"/>
                </a:solidFill>
                <a:cs typeface="B Nazanin" pitchFamily="2" charset="-78"/>
              </a:rPr>
              <a:t> را تحت تاثیر خود قرار داد. </a:t>
            </a:r>
            <a:r>
              <a:rPr lang="fa-IR" b="1" dirty="0" smtClean="0">
                <a:solidFill>
                  <a:srgbClr val="002060"/>
                </a:solidFill>
                <a:cs typeface="B Nazanin" pitchFamily="2" charset="-78"/>
                <a:hlinkClick r:id="rId9" tooltip="فئودور داستایوسکی"/>
              </a:rPr>
              <a:t>تئودور داستایوسکی</a:t>
            </a:r>
            <a:r>
              <a:rPr lang="fa-IR" b="1" dirty="0" smtClean="0">
                <a:solidFill>
                  <a:srgbClr val="002060"/>
                </a:solidFill>
                <a:cs typeface="B Nazanin" pitchFamily="2" charset="-78"/>
              </a:rPr>
              <a:t> و </a:t>
            </a:r>
            <a:r>
              <a:rPr lang="fa-IR" b="1" dirty="0" smtClean="0">
                <a:solidFill>
                  <a:srgbClr val="002060"/>
                </a:solidFill>
                <a:cs typeface="B Nazanin" pitchFamily="2" charset="-78"/>
                <a:hlinkClick r:id="rId10" tooltip="فرانتس کافکا"/>
              </a:rPr>
              <a:t>فرانتس کافکا</a:t>
            </a:r>
            <a:r>
              <a:rPr lang="fa-IR" b="1" dirty="0" smtClean="0">
                <a:solidFill>
                  <a:srgbClr val="002060"/>
                </a:solidFill>
                <a:cs typeface="B Nazanin" pitchFamily="2" charset="-78"/>
              </a:rPr>
              <a:t> نیز مفاهیم اگزیستانسیالیستی را در آثار ادبی خود دستمایه قرار دادند. </a:t>
            </a:r>
            <a:endParaRPr lang="en-US" b="1" dirty="0" smtClean="0">
              <a:solidFill>
                <a:srgbClr val="002060"/>
              </a:solidFill>
              <a:cs typeface="B Nazanin" pitchFamily="2" charset="-78"/>
            </a:endParaRPr>
          </a:p>
          <a:p>
            <a:pPr algn="justLow"/>
            <a:endParaRPr lang="fa-IR" b="1" dirty="0">
              <a:solidFill>
                <a:srgbClr val="002060"/>
              </a:solidFill>
              <a:cs typeface="B Nazanin" pitchFamily="2"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0108"/>
            <a:ext cx="8229600" cy="5007183"/>
          </a:xfrm>
        </p:spPr>
        <p:txBody>
          <a:bodyPr>
            <a:normAutofit fontScale="92500" lnSpcReduction="20000"/>
          </a:bodyPr>
          <a:lstStyle/>
          <a:p>
            <a:pPr>
              <a:lnSpc>
                <a:spcPct val="150000"/>
              </a:lnSpc>
              <a:buNone/>
            </a:pPr>
            <a:r>
              <a:rPr lang="fa-IR" sz="3000" b="1" dirty="0" smtClean="0">
                <a:solidFill>
                  <a:srgbClr val="C00000"/>
                </a:solidFill>
                <a:cs typeface="B Nazanin" pitchFamily="2" charset="-78"/>
              </a:rPr>
              <a:t>آموزش و پرورش در ایران :</a:t>
            </a:r>
            <a:r>
              <a:rPr lang="fa-IR" dirty="0" smtClean="0">
                <a:solidFill>
                  <a:srgbClr val="0070C0"/>
                </a:solidFill>
                <a:cs typeface="B Nazanin" pitchFamily="2" charset="-78"/>
              </a:rPr>
              <a:t>   </a:t>
            </a:r>
          </a:p>
          <a:p>
            <a:pPr>
              <a:lnSpc>
                <a:spcPct val="150000"/>
              </a:lnSpc>
            </a:pPr>
            <a:r>
              <a:rPr lang="fa-IR" dirty="0" smtClean="0">
                <a:solidFill>
                  <a:srgbClr val="0070C0"/>
                </a:solidFill>
                <a:cs typeface="B Nazanin" pitchFamily="2" charset="-78"/>
              </a:rPr>
              <a:t> </a:t>
            </a:r>
            <a:r>
              <a:rPr lang="fa-IR" b="1" dirty="0" smtClean="0">
                <a:solidFill>
                  <a:srgbClr val="0070C0"/>
                </a:solidFill>
                <a:cs typeface="B Nazanin" pitchFamily="2" charset="-78"/>
              </a:rPr>
              <a:t> با بررسی ساختار آموزشی گذشته ایران و جوامع اسلامی می توان ادعا کرد که آن ساختار کاملاً با دیدگاه اگزیستانسیالیست ها منطبق بوده است و می توان به عنوان آموزش و پرورش ایده آل اگزیستانسیالیستی معرفی کرد. </a:t>
            </a:r>
          </a:p>
          <a:p>
            <a:pPr>
              <a:lnSpc>
                <a:spcPct val="150000"/>
              </a:lnSpc>
            </a:pPr>
            <a:r>
              <a:rPr lang="fa-IR" b="1" dirty="0" smtClean="0">
                <a:solidFill>
                  <a:srgbClr val="0070C0"/>
                </a:solidFill>
                <a:cs typeface="B Nazanin" pitchFamily="2" charset="-78"/>
              </a:rPr>
              <a:t>تعلیم و تربیت در گذشته ی کشورمان بدین صورت بوده است که تعدادی از اساتید در علوم مختلف در مدارس که بیشتر در مکان های مذهبی هم تشکیل می شده حضور داشته اند و دانشجویان یا به اصطلاح طالبان علم برای کسب دانش در کلاس های آنان شرکت می کرده اند.</a:t>
            </a:r>
            <a:endParaRPr lang="en-US" b="1" dirty="0" smtClean="0">
              <a:solidFill>
                <a:srgbClr val="0070C0"/>
              </a:solidFill>
              <a:cs typeface="B Nazanin" pitchFamily="2" charset="-78"/>
            </a:endParaRPr>
          </a:p>
          <a:p>
            <a:pPr>
              <a:lnSpc>
                <a:spcPct val="150000"/>
              </a:lnSpc>
            </a:pPr>
            <a:endParaRPr lang="fa-IR" b="1" dirty="0">
              <a:solidFill>
                <a:srgbClr val="0070C0"/>
              </a:solidFill>
              <a:cs typeface="B Nazanin" pitchFamily="2" charset="-7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fa-IR" sz="2800" b="1" dirty="0" smtClean="0">
                <a:solidFill>
                  <a:srgbClr val="C00000"/>
                </a:solidFill>
                <a:cs typeface="B Nazanin" pitchFamily="2" charset="-78"/>
              </a:rPr>
              <a:t>و نتیجه اینکه :</a:t>
            </a:r>
            <a:endParaRPr lang="en-US" sz="2800" b="1" dirty="0" smtClean="0">
              <a:solidFill>
                <a:srgbClr val="C00000"/>
              </a:solidFill>
              <a:cs typeface="B Nazanin" pitchFamily="2" charset="-78"/>
            </a:endParaRPr>
          </a:p>
          <a:p>
            <a:pPr algn="justLow">
              <a:lnSpc>
                <a:spcPct val="150000"/>
              </a:lnSpc>
            </a:pPr>
            <a:r>
              <a:rPr lang="fa-IR" b="1" dirty="0" smtClean="0">
                <a:solidFill>
                  <a:srgbClr val="0070C0"/>
                </a:solidFill>
                <a:cs typeface="B Nazanin" pitchFamily="2" charset="-78"/>
              </a:rPr>
              <a:t>بطور کلی ویژگی های تربیتی اگزیستانسیالیستی تأکید بر انتخاب آزادانه رشد ، آگاهی فرد ، ترغیب به خود شناسی و  انتخاب همراه با مسئولیت و تعهد است.</a:t>
            </a:r>
            <a:endParaRPr lang="en-US" b="1" dirty="0" smtClean="0">
              <a:solidFill>
                <a:srgbClr val="0070C0"/>
              </a:solidFill>
              <a:cs typeface="B Nazanin" pitchFamily="2" charset="-78"/>
            </a:endParaRPr>
          </a:p>
          <a:p>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435811"/>
          </a:xfrm>
        </p:spPr>
        <p:txBody>
          <a:bodyPr/>
          <a:lstStyle/>
          <a:p>
            <a:pPr algn="justLow"/>
            <a:r>
              <a:rPr lang="fa-IR" b="1" dirty="0" smtClean="0">
                <a:solidFill>
                  <a:srgbClr val="002060"/>
                </a:solidFill>
                <a:cs typeface="B Nazanin" pitchFamily="2" charset="-78"/>
              </a:rPr>
              <a:t>به نظر می‌رسد واژه اگزیستانسیالیسم توسط فیلسوف </a:t>
            </a:r>
            <a:r>
              <a:rPr lang="fa-IR" b="1" dirty="0" smtClean="0">
                <a:solidFill>
                  <a:srgbClr val="002060"/>
                </a:solidFill>
                <a:cs typeface="B Nazanin" pitchFamily="2" charset="-78"/>
                <a:hlinkClick r:id="rId2" tooltip="فرانسوی"/>
              </a:rPr>
              <a:t>فرانسوی</a:t>
            </a:r>
            <a:r>
              <a:rPr lang="fa-IR" b="1" dirty="0" smtClean="0">
                <a:solidFill>
                  <a:srgbClr val="002060"/>
                </a:solidFill>
                <a:cs typeface="B Nazanin" pitchFamily="2" charset="-78"/>
              </a:rPr>
              <a:t>، </a:t>
            </a:r>
            <a:r>
              <a:rPr lang="fa-IR" b="1" dirty="0" smtClean="0">
                <a:solidFill>
                  <a:srgbClr val="002060"/>
                </a:solidFill>
                <a:cs typeface="B Nazanin" pitchFamily="2" charset="-78"/>
                <a:hlinkClick r:id="rId3" tooltip="گابریل مارسل"/>
              </a:rPr>
              <a:t>گابریل مارسل</a:t>
            </a:r>
            <a:r>
              <a:rPr lang="en-US" b="1" dirty="0" smtClean="0">
                <a:solidFill>
                  <a:srgbClr val="002060"/>
                </a:solidFill>
                <a:cs typeface="B Nazanin" pitchFamily="2" charset="-78"/>
              </a:rPr>
              <a:t> </a:t>
            </a:r>
            <a:r>
              <a:rPr lang="fa-IR" b="1" dirty="0" smtClean="0">
                <a:solidFill>
                  <a:srgbClr val="002060"/>
                </a:solidFill>
                <a:cs typeface="B Nazanin" pitchFamily="2" charset="-78"/>
              </a:rPr>
              <a:t>(</a:t>
            </a:r>
            <a:r>
              <a:rPr lang="en-US" b="1" dirty="0" smtClean="0">
                <a:solidFill>
                  <a:srgbClr val="002060"/>
                </a:solidFill>
                <a:cs typeface="B Nazanin" pitchFamily="2" charset="-78"/>
              </a:rPr>
              <a:t>Marcel</a:t>
            </a:r>
            <a:r>
              <a:rPr lang="fa-IR" b="1" dirty="0" smtClean="0">
                <a:solidFill>
                  <a:srgbClr val="002060"/>
                </a:solidFill>
                <a:cs typeface="B Nazanin" pitchFamily="2" charset="-78"/>
              </a:rPr>
              <a:t>)در میانه دهه ۱۹۴۰ بکار گرفته شد </a:t>
            </a:r>
          </a:p>
          <a:p>
            <a:pPr algn="justLow"/>
            <a:endParaRPr lang="fa-IR" b="1" dirty="0" smtClean="0">
              <a:solidFill>
                <a:srgbClr val="002060"/>
              </a:solidFill>
              <a:cs typeface="B Nazanin" pitchFamily="2" charset="-78"/>
            </a:endParaRPr>
          </a:p>
          <a:p>
            <a:pPr algn="justLow"/>
            <a:r>
              <a:rPr lang="fa-IR" b="1" dirty="0" smtClean="0">
                <a:solidFill>
                  <a:srgbClr val="0070C0"/>
                </a:solidFill>
                <a:cs typeface="B Nazanin" pitchFamily="2" charset="-78"/>
              </a:rPr>
              <a:t>این واژه توسط </a:t>
            </a:r>
            <a:r>
              <a:rPr lang="fa-IR" b="1" dirty="0" smtClean="0">
                <a:solidFill>
                  <a:srgbClr val="0070C0"/>
                </a:solidFill>
                <a:cs typeface="B Nazanin" pitchFamily="2" charset="-78"/>
                <a:hlinkClick r:id="rId4" tooltip="ژان پل سارتر"/>
              </a:rPr>
              <a:t>ژان پل سارتر</a:t>
            </a:r>
            <a:r>
              <a:rPr lang="fa-IR" b="1" dirty="0" smtClean="0">
                <a:solidFill>
                  <a:srgbClr val="0070C0"/>
                </a:solidFill>
                <a:cs typeface="B Nazanin" pitchFamily="2" charset="-78"/>
              </a:rPr>
              <a:t>، کسی که در ۲۹ اکتبر سال ۱۹۴۵، اگزیستانسیالیسم را از موضع خود در مقاله‌ای در پاریس مطرح کرد، اقتباس شد. </a:t>
            </a:r>
          </a:p>
          <a:p>
            <a:pPr algn="justLow"/>
            <a:endParaRPr lang="en-US" b="1" dirty="0" smtClean="0">
              <a:solidFill>
                <a:srgbClr val="002060"/>
              </a:solidFill>
              <a:cs typeface="B Nazanin" pitchFamily="2" charset="-78"/>
            </a:endParaRPr>
          </a:p>
          <a:p>
            <a:pPr algn="justLow"/>
            <a:r>
              <a:rPr lang="fa-IR" b="1" dirty="0" smtClean="0">
                <a:solidFill>
                  <a:srgbClr val="002060"/>
                </a:solidFill>
                <a:cs typeface="B Nazanin" pitchFamily="2" charset="-78"/>
                <a:hlinkClick r:id="rId5" tooltip="مارتین هایدگر"/>
              </a:rPr>
              <a:t>مارتین هایدگر</a:t>
            </a:r>
            <a:r>
              <a:rPr lang="en-US" b="1" dirty="0" smtClean="0">
                <a:solidFill>
                  <a:srgbClr val="002060"/>
                </a:solidFill>
                <a:cs typeface="B Nazanin" pitchFamily="2" charset="-78"/>
              </a:rPr>
              <a:t> </a:t>
            </a:r>
            <a:r>
              <a:rPr lang="fa-IR" b="1" dirty="0" smtClean="0">
                <a:solidFill>
                  <a:srgbClr val="002060"/>
                </a:solidFill>
                <a:cs typeface="B Nazanin" pitchFamily="2" charset="-78"/>
              </a:rPr>
              <a:t>(</a:t>
            </a:r>
            <a:r>
              <a:rPr lang="en-US" b="1" dirty="0" err="1" smtClean="0">
                <a:solidFill>
                  <a:srgbClr val="002060"/>
                </a:solidFill>
                <a:cs typeface="B Nazanin" pitchFamily="2" charset="-78"/>
              </a:rPr>
              <a:t>heidegger</a:t>
            </a:r>
            <a:r>
              <a:rPr lang="fa-IR" b="1" dirty="0" smtClean="0">
                <a:solidFill>
                  <a:srgbClr val="002060"/>
                </a:solidFill>
                <a:cs typeface="B Nazanin" pitchFamily="2" charset="-78"/>
              </a:rPr>
              <a:t>)تمرکز آثار خود را از دهه ۱۹۲۰ بر وجود آدمی قرار داد، و </a:t>
            </a:r>
            <a:r>
              <a:rPr lang="fa-IR" b="1" dirty="0" smtClean="0">
                <a:solidFill>
                  <a:srgbClr val="002060"/>
                </a:solidFill>
                <a:cs typeface="B Nazanin" pitchFamily="2" charset="-78"/>
                <a:hlinkClick r:id="rId6" tooltip="کارل یاسپرس"/>
              </a:rPr>
              <a:t>کارل یاسپرس</a:t>
            </a:r>
            <a:r>
              <a:rPr lang="en-US" b="1" dirty="0" smtClean="0">
                <a:solidFill>
                  <a:srgbClr val="002060"/>
                </a:solidFill>
                <a:cs typeface="B Nazanin" pitchFamily="2" charset="-78"/>
              </a:rPr>
              <a:t> </a:t>
            </a:r>
            <a:r>
              <a:rPr lang="fa-IR" b="1" dirty="0" smtClean="0">
                <a:solidFill>
                  <a:srgbClr val="002060"/>
                </a:solidFill>
                <a:cs typeface="B Nazanin" pitchFamily="2" charset="-78"/>
              </a:rPr>
              <a:t>(</a:t>
            </a:r>
            <a:r>
              <a:rPr lang="en-US" b="1" dirty="0" err="1" smtClean="0">
                <a:solidFill>
                  <a:srgbClr val="002060"/>
                </a:solidFill>
                <a:cs typeface="B Nazanin" pitchFamily="2" charset="-78"/>
              </a:rPr>
              <a:t>carl</a:t>
            </a:r>
            <a:r>
              <a:rPr lang="en-US" b="1" dirty="0" smtClean="0">
                <a:solidFill>
                  <a:srgbClr val="002060"/>
                </a:solidFill>
                <a:cs typeface="B Nazanin" pitchFamily="2" charset="-78"/>
              </a:rPr>
              <a:t> jaspers</a:t>
            </a:r>
            <a:r>
              <a:rPr lang="fa-IR" b="1" dirty="0" smtClean="0">
                <a:solidFill>
                  <a:srgbClr val="002060"/>
                </a:solidFill>
                <a:cs typeface="B Nazanin" pitchFamily="2" charset="-78"/>
              </a:rPr>
              <a:t>)در دهه  ۱۹۳۰ فلسفه  خود را </a:t>
            </a:r>
            <a:r>
              <a:rPr lang="fa-IR" b="1" dirty="0" smtClean="0">
                <a:solidFill>
                  <a:srgbClr val="002060"/>
                </a:solidFill>
                <a:cs typeface="B Nazanin" pitchFamily="2" charset="-78"/>
                <a:hlinkClick r:id="rId7" tooltip="فلسفهٔ هستی (صفحه وجود ندارد)"/>
              </a:rPr>
              <a:t>فلسفه  هستی</a:t>
            </a:r>
            <a:r>
              <a:rPr lang="fa-IR" b="1" dirty="0" smtClean="0">
                <a:solidFill>
                  <a:srgbClr val="002060"/>
                </a:solidFill>
                <a:cs typeface="B Nazanin" pitchFamily="2" charset="-78"/>
              </a:rPr>
              <a:t> نامید. هر دوی آنها تحت تاثیر فیلسوف </a:t>
            </a:r>
            <a:r>
              <a:rPr lang="fa-IR" b="1" dirty="0" smtClean="0">
                <a:solidFill>
                  <a:srgbClr val="002060"/>
                </a:solidFill>
                <a:cs typeface="B Nazanin" pitchFamily="2" charset="-78"/>
                <a:hlinkClick r:id="rId8" tooltip="دانمارک"/>
              </a:rPr>
              <a:t>دانمارکی</a:t>
            </a:r>
            <a:r>
              <a:rPr lang="fa-IR" b="1" dirty="0" smtClean="0">
                <a:solidFill>
                  <a:srgbClr val="002060"/>
                </a:solidFill>
                <a:cs typeface="B Nazanin" pitchFamily="2" charset="-78"/>
              </a:rPr>
              <a:t>، </a:t>
            </a:r>
            <a:r>
              <a:rPr lang="fa-IR" b="1" dirty="0" smtClean="0">
                <a:solidFill>
                  <a:srgbClr val="002060"/>
                </a:solidFill>
                <a:cs typeface="B Nazanin" pitchFamily="2" charset="-78"/>
                <a:hlinkClick r:id="rId9" tooltip="سورن کی‌یرکگارد"/>
              </a:rPr>
              <a:t>سورن کی‌یرکگارد</a:t>
            </a:r>
            <a:r>
              <a:rPr lang="fa-IR" b="1" dirty="0" smtClean="0">
                <a:solidFill>
                  <a:srgbClr val="002060"/>
                </a:solidFill>
                <a:cs typeface="B Nazanin" pitchFamily="2" charset="-78"/>
              </a:rPr>
              <a:t>، بودند. </a:t>
            </a:r>
            <a:endParaRPr lang="en-US" b="1" dirty="0" smtClean="0">
              <a:solidFill>
                <a:srgbClr val="002060"/>
              </a:solidFill>
              <a:cs typeface="B Nazanin" pitchFamily="2" charset="-78"/>
            </a:endParaRPr>
          </a:p>
          <a:p>
            <a:pPr algn="justLow"/>
            <a:endParaRPr lang="fa-IR" b="1" dirty="0">
              <a:solidFill>
                <a:srgbClr val="002060"/>
              </a:solidFill>
              <a:cs typeface="B Nazanin"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14554"/>
            <a:ext cx="8229600" cy="3792737"/>
          </a:xfrm>
        </p:spPr>
        <p:txBody>
          <a:bodyPr>
            <a:normAutofit fontScale="92500" lnSpcReduction="10000"/>
          </a:bodyPr>
          <a:lstStyle/>
          <a:p>
            <a:pPr lvl="0"/>
            <a:r>
              <a:rPr lang="fa-IR" sz="3600" b="1" u="sng" dirty="0" smtClean="0">
                <a:solidFill>
                  <a:srgbClr val="002060"/>
                </a:solidFill>
                <a:cs typeface="B Nazanin" pitchFamily="2" charset="-78"/>
                <a:hlinkClick r:id="rId2" tooltip="تعالیم بودا (صفحه وجود ندارد)"/>
              </a:rPr>
              <a:t>تعالیم بودا</a:t>
            </a:r>
            <a:endParaRPr lang="fa-IR" sz="3600" b="1" u="sng" dirty="0" smtClean="0">
              <a:solidFill>
                <a:srgbClr val="002060"/>
              </a:solidFill>
              <a:cs typeface="B Nazanin" pitchFamily="2" charset="-78"/>
            </a:endParaRPr>
          </a:p>
          <a:p>
            <a:pPr lvl="0"/>
            <a:endParaRPr lang="en-US" sz="3600" b="1" u="sng" dirty="0" smtClean="0">
              <a:solidFill>
                <a:srgbClr val="002060"/>
              </a:solidFill>
              <a:cs typeface="B Nazanin" pitchFamily="2" charset="-78"/>
            </a:endParaRPr>
          </a:p>
          <a:p>
            <a:pPr lvl="0"/>
            <a:r>
              <a:rPr lang="fa-IR" sz="3600" b="1" u="sng" dirty="0" smtClean="0">
                <a:solidFill>
                  <a:srgbClr val="002060"/>
                </a:solidFill>
                <a:cs typeface="B Nazanin" pitchFamily="2" charset="-78"/>
                <a:hlinkClick r:id="rId3" tooltip="اعترافاتِ سنت آگوستین (صفحه وجود ندارد)"/>
              </a:rPr>
              <a:t>اعترافاتِ سنت آگوستین</a:t>
            </a:r>
            <a:endParaRPr lang="fa-IR" sz="3600" b="1" u="sng" dirty="0" smtClean="0">
              <a:solidFill>
                <a:srgbClr val="002060"/>
              </a:solidFill>
              <a:cs typeface="B Nazanin" pitchFamily="2" charset="-78"/>
            </a:endParaRPr>
          </a:p>
          <a:p>
            <a:pPr lvl="0"/>
            <a:endParaRPr lang="en-US" sz="3600" b="1" u="sng" dirty="0" smtClean="0">
              <a:solidFill>
                <a:srgbClr val="002060"/>
              </a:solidFill>
              <a:cs typeface="B Nazanin" pitchFamily="2" charset="-78"/>
            </a:endParaRPr>
          </a:p>
          <a:p>
            <a:pPr lvl="0"/>
            <a:r>
              <a:rPr lang="fa-IR" sz="3600" b="1" u="sng" dirty="0" smtClean="0">
                <a:solidFill>
                  <a:srgbClr val="002060"/>
                </a:solidFill>
                <a:cs typeface="B Nazanin" pitchFamily="2" charset="-78"/>
                <a:hlinkClick r:id="rId4" tooltip="عرفان برترِ ملاصدرا (صفحه وجود ندارد)"/>
              </a:rPr>
              <a:t>عرفان برترِ ملاصدرا</a:t>
            </a:r>
            <a:endParaRPr lang="fa-IR" sz="3600" b="1" u="sng" dirty="0" smtClean="0">
              <a:solidFill>
                <a:srgbClr val="002060"/>
              </a:solidFill>
              <a:cs typeface="B Nazanin" pitchFamily="2" charset="-78"/>
            </a:endParaRPr>
          </a:p>
          <a:p>
            <a:pPr lvl="0"/>
            <a:endParaRPr lang="en-US" sz="3600" b="1" u="sng" dirty="0" smtClean="0">
              <a:solidFill>
                <a:srgbClr val="002060"/>
              </a:solidFill>
              <a:cs typeface="B Nazanin" pitchFamily="2" charset="-78"/>
            </a:endParaRPr>
          </a:p>
          <a:p>
            <a:r>
              <a:rPr lang="fa-IR" sz="3600" b="1" u="sng" dirty="0" smtClean="0">
                <a:solidFill>
                  <a:srgbClr val="002060"/>
                </a:solidFill>
                <a:cs typeface="B Nazanin" pitchFamily="2" charset="-78"/>
                <a:hlinkClick r:id="rId5" tooltip="هملتِ ویلیام شکسپیر (صفحه وجود ندارد)"/>
              </a:rPr>
              <a:t>هملتِ ویلیام شکسپیر</a:t>
            </a:r>
            <a:endParaRPr lang="fa-IR" sz="3600" b="1" u="sng" dirty="0">
              <a:solidFill>
                <a:srgbClr val="002060"/>
              </a:solidFill>
              <a:cs typeface="B Nazanin" pitchFamily="2" charset="-78"/>
            </a:endParaRPr>
          </a:p>
        </p:txBody>
      </p:sp>
      <p:sp>
        <p:nvSpPr>
          <p:cNvPr id="3" name="Title 2"/>
          <p:cNvSpPr>
            <a:spLocks noGrp="1"/>
          </p:cNvSpPr>
          <p:nvPr>
            <p:ph type="title"/>
          </p:nvPr>
        </p:nvSpPr>
        <p:spPr>
          <a:xfrm>
            <a:off x="457200" y="500042"/>
            <a:ext cx="4257676" cy="1428760"/>
          </a:xfrm>
        </p:spPr>
        <p:txBody>
          <a:bodyPr>
            <a:noAutofit/>
          </a:bodyPr>
          <a:lstStyle/>
          <a:p>
            <a:r>
              <a:rPr lang="fa-IR" sz="2800" b="0" dirty="0" smtClean="0">
                <a:solidFill>
                  <a:srgbClr val="C00000"/>
                </a:solidFill>
                <a:cs typeface="B Titr" pitchFamily="2" charset="-78"/>
              </a:rPr>
              <a:t>برخی نوشته‌ها و تفکرات که به مفهوم اگزیستانسیالیسم </a:t>
            </a:r>
            <a:br>
              <a:rPr lang="fa-IR" sz="2800" b="0" dirty="0" smtClean="0">
                <a:solidFill>
                  <a:srgbClr val="C00000"/>
                </a:solidFill>
                <a:cs typeface="B Titr" pitchFamily="2" charset="-78"/>
              </a:rPr>
            </a:br>
            <a:r>
              <a:rPr lang="fa-IR" sz="2800" b="0" dirty="0" smtClean="0">
                <a:solidFill>
                  <a:srgbClr val="C00000"/>
                </a:solidFill>
                <a:cs typeface="B Titr" pitchFamily="2" charset="-78"/>
              </a:rPr>
              <a:t>به نوعی </a:t>
            </a:r>
            <a:r>
              <a:rPr lang="fa-IR" sz="2800" b="0" u="sng" dirty="0" smtClean="0">
                <a:solidFill>
                  <a:srgbClr val="C00000"/>
                </a:solidFill>
                <a:cs typeface="B Titr" pitchFamily="2" charset="-78"/>
              </a:rPr>
              <a:t>پرداخته بودند</a:t>
            </a:r>
            <a:endParaRPr lang="fa-IR" sz="2800" b="0" u="sng" dirty="0">
              <a:solidFill>
                <a:srgbClr val="C00000"/>
              </a:solidFill>
              <a:cs typeface="B Titr"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214974"/>
          </a:xfrm>
        </p:spPr>
        <p:txBody>
          <a:bodyPr>
            <a:normAutofit fontScale="85000" lnSpcReduction="10000"/>
          </a:bodyPr>
          <a:lstStyle/>
          <a:p>
            <a:pPr algn="justLow"/>
            <a:r>
              <a:rPr lang="fa-IR" b="1" dirty="0" smtClean="0">
                <a:solidFill>
                  <a:srgbClr val="002060"/>
                </a:solidFill>
                <a:cs typeface="B Nazanin" pitchFamily="2" charset="-78"/>
              </a:rPr>
              <a:t>از نظر واژه اصطلاح هستی‌گرایی یا اگزیستانسیالیسم </a:t>
            </a:r>
            <a:r>
              <a:rPr lang="fa-IR" sz="2400" b="1" dirty="0" smtClean="0">
                <a:solidFill>
                  <a:srgbClr val="002060"/>
                </a:solidFill>
                <a:cs typeface="B Nazanin" pitchFamily="2" charset="-78"/>
              </a:rPr>
              <a:t>(</a:t>
            </a:r>
            <a:r>
              <a:rPr lang="en-US" sz="2400" b="1" dirty="0" smtClean="0">
                <a:solidFill>
                  <a:srgbClr val="002060"/>
                </a:solidFill>
                <a:cs typeface="B Nazanin" pitchFamily="2" charset="-78"/>
              </a:rPr>
              <a:t>Existentialism</a:t>
            </a:r>
            <a:r>
              <a:rPr lang="fa-IR" b="1" dirty="0" smtClean="0">
                <a:solidFill>
                  <a:srgbClr val="002060"/>
                </a:solidFill>
                <a:cs typeface="B Nazanin" pitchFamily="2" charset="-78"/>
              </a:rPr>
              <a:t>) از واژه اگزیستانس به معنای وجود بر گرفته می‌شود . </a:t>
            </a:r>
          </a:p>
          <a:p>
            <a:pPr algn="justLow"/>
            <a:endParaRPr lang="en-US" b="1" dirty="0" smtClean="0">
              <a:cs typeface="B Nazanin" pitchFamily="2" charset="-78"/>
            </a:endParaRPr>
          </a:p>
          <a:p>
            <a:pPr algn="justLow"/>
            <a:r>
              <a:rPr lang="fa-IR" b="1" dirty="0" smtClean="0">
                <a:solidFill>
                  <a:srgbClr val="0070C0"/>
                </a:solidFill>
                <a:cs typeface="B Nazanin" pitchFamily="2" charset="-78"/>
              </a:rPr>
              <a:t>برخی متفکران اگزیستانسیالیسم را  در برابر کلمه </a:t>
            </a:r>
            <a:r>
              <a:rPr lang="en-US" sz="2100" b="1" dirty="0" smtClean="0">
                <a:solidFill>
                  <a:srgbClr val="0070C0"/>
                </a:solidFill>
                <a:cs typeface="B Nazanin" pitchFamily="2" charset="-78"/>
              </a:rPr>
              <a:t>ESSENCE</a:t>
            </a:r>
            <a:r>
              <a:rPr lang="fa-IR" b="1" dirty="0" smtClean="0">
                <a:solidFill>
                  <a:srgbClr val="0070C0"/>
                </a:solidFill>
                <a:cs typeface="B Nazanin" pitchFamily="2" charset="-78"/>
              </a:rPr>
              <a:t>«ماهیت» به کار می برند، که موضوع اصلی آن نیز حیات انسان است .</a:t>
            </a:r>
          </a:p>
          <a:p>
            <a:pPr algn="justLow"/>
            <a:r>
              <a:rPr lang="fa-IR" b="1" dirty="0" smtClean="0">
                <a:cs typeface="B Nazanin" pitchFamily="2" charset="-78"/>
              </a:rPr>
              <a:t> </a:t>
            </a:r>
            <a:endParaRPr lang="en-US" b="1" dirty="0" smtClean="0">
              <a:cs typeface="B Nazanin" pitchFamily="2" charset="-78"/>
            </a:endParaRPr>
          </a:p>
          <a:p>
            <a:pPr algn="justLow"/>
            <a:r>
              <a:rPr lang="fa-IR" b="1" dirty="0" smtClean="0">
                <a:solidFill>
                  <a:srgbClr val="002060"/>
                </a:solidFill>
                <a:cs typeface="B Nazanin" pitchFamily="2" charset="-78"/>
              </a:rPr>
              <a:t>منظور «وضع یا هستی بشر در عالم » یا به تعبیر هایدگرفیلسوف منسوب به این مکتب دایزن "</a:t>
            </a:r>
            <a:r>
              <a:rPr lang="en-US" sz="2100" b="1" dirty="0" smtClean="0">
                <a:solidFill>
                  <a:srgbClr val="002060"/>
                </a:solidFill>
                <a:cs typeface="B Nazanin" pitchFamily="2" charset="-78"/>
              </a:rPr>
              <a:t>DASEIN</a:t>
            </a:r>
            <a:r>
              <a:rPr lang="fa-IR" b="1" dirty="0" smtClean="0">
                <a:solidFill>
                  <a:srgbClr val="002060"/>
                </a:solidFill>
                <a:cs typeface="B Nazanin" pitchFamily="2" charset="-78"/>
              </a:rPr>
              <a:t>" « در اینجا یا در عالم ، هست شدن » است </a:t>
            </a:r>
          </a:p>
          <a:p>
            <a:pPr algn="justLow"/>
            <a:endParaRPr lang="en-US" b="1" dirty="0" smtClean="0">
              <a:cs typeface="B Nazanin" pitchFamily="2" charset="-78"/>
            </a:endParaRPr>
          </a:p>
          <a:p>
            <a:pPr algn="justLow"/>
            <a:r>
              <a:rPr lang="fa-IR" b="1" dirty="0" smtClean="0">
                <a:solidFill>
                  <a:srgbClr val="0070C0"/>
                </a:solidFill>
                <a:cs typeface="B Nazanin" pitchFamily="2" charset="-78"/>
              </a:rPr>
              <a:t>دکتر فردید با توجه به ریشه این کلمه </a:t>
            </a:r>
            <a:r>
              <a:rPr lang="en-US" sz="2100" b="1" dirty="0" smtClean="0">
                <a:solidFill>
                  <a:srgbClr val="0070C0"/>
                </a:solidFill>
                <a:cs typeface="B Nazanin" pitchFamily="2" charset="-78"/>
              </a:rPr>
              <a:t>EX_ISTENCE</a:t>
            </a:r>
            <a:r>
              <a:rPr lang="fa-IR" b="1" dirty="0" smtClean="0">
                <a:solidFill>
                  <a:srgbClr val="0070C0"/>
                </a:solidFill>
                <a:cs typeface="B Nazanin" pitchFamily="2" charset="-78"/>
              </a:rPr>
              <a:t> یعنی «در بیرون هست شدن »آن را  « تقرر ظهوری»و« قیام ظهوری» ترجمه کرده است . </a:t>
            </a:r>
          </a:p>
          <a:p>
            <a:pPr algn="ctr"/>
            <a:endParaRPr lang="en-US" b="1" dirty="0" smtClean="0">
              <a:solidFill>
                <a:srgbClr val="C00000"/>
              </a:solidFill>
              <a:cs typeface="B Nazanin" pitchFamily="2" charset="-78"/>
            </a:endParaRPr>
          </a:p>
          <a:p>
            <a:pPr algn="ctr"/>
            <a:r>
              <a:rPr lang="fa-IR" b="1" dirty="0" smtClean="0">
                <a:solidFill>
                  <a:srgbClr val="C00000"/>
                </a:solidFill>
                <a:cs typeface="B Nazanin" pitchFamily="2" charset="-78"/>
              </a:rPr>
              <a:t>این اصطلاح از گذشته به فیلسوفان مختلف که وجود، و در معنای خاص آن وجود آدمی، موضوع اصلی فلسفه آنها بوده‌است نسبت داده می‌شد.</a:t>
            </a:r>
            <a:endParaRPr lang="en-US" b="1" dirty="0" smtClean="0">
              <a:solidFill>
                <a:srgbClr val="C00000"/>
              </a:solidFill>
              <a:cs typeface="B Nazanin" pitchFamily="2" charset="-78"/>
            </a:endParaRPr>
          </a:p>
          <a:p>
            <a:pPr algn="justLow"/>
            <a:endParaRPr lang="fa-IR" b="1" dirty="0">
              <a:cs typeface="B Nazanin" pitchFamily="2" charset="-78"/>
            </a:endParaRPr>
          </a:p>
        </p:txBody>
      </p:sp>
      <p:sp>
        <p:nvSpPr>
          <p:cNvPr id="3" name="Title 2"/>
          <p:cNvSpPr>
            <a:spLocks noGrp="1"/>
          </p:cNvSpPr>
          <p:nvPr>
            <p:ph type="title"/>
          </p:nvPr>
        </p:nvSpPr>
        <p:spPr/>
        <p:txBody>
          <a:bodyPr>
            <a:normAutofit/>
          </a:bodyPr>
          <a:lstStyle/>
          <a:p>
            <a:r>
              <a:rPr lang="fa-IR" sz="3200" b="0" u="sng" dirty="0" smtClean="0">
                <a:solidFill>
                  <a:srgbClr val="C00000"/>
                </a:solidFill>
                <a:cs typeface="B Titr" pitchFamily="2" charset="-78"/>
              </a:rPr>
              <a:t>واژه شناسی  و مفهوم </a:t>
            </a:r>
            <a:endParaRPr lang="fa-IR" sz="3200" b="0" u="sng" dirty="0">
              <a:solidFill>
                <a:srgbClr val="C00000"/>
              </a:solidFill>
              <a:cs typeface="B Titr"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6072230"/>
          </a:xfrm>
        </p:spPr>
        <p:txBody>
          <a:bodyPr>
            <a:normAutofit fontScale="92500" lnSpcReduction="20000"/>
          </a:bodyPr>
          <a:lstStyle/>
          <a:p>
            <a:pPr algn="justLow"/>
            <a:r>
              <a:rPr lang="fa-IR" b="1" dirty="0" smtClean="0">
                <a:solidFill>
                  <a:srgbClr val="0070C0"/>
                </a:solidFill>
                <a:cs typeface="B Nazanin" pitchFamily="2" charset="-78"/>
              </a:rPr>
              <a:t> در اینکه اگزیستانسیالیزم چیست و اصحاب آن کیانند و اصول اساسی آن کدامند،اختلاف نظر گستردهای وجود دارد. بوخنسکی می گوید:</a:t>
            </a:r>
            <a:endParaRPr lang="en-US" b="1" dirty="0" smtClean="0">
              <a:solidFill>
                <a:srgbClr val="0070C0"/>
              </a:solidFill>
              <a:cs typeface="B Nazanin" pitchFamily="2" charset="-78"/>
            </a:endParaRPr>
          </a:p>
          <a:p>
            <a:pPr algn="ctr">
              <a:buNone/>
            </a:pPr>
            <a:r>
              <a:rPr lang="fa-IR" b="1" dirty="0" smtClean="0">
                <a:solidFill>
                  <a:srgbClr val="0070C0"/>
                </a:solidFill>
                <a:cs typeface="B Nazanin" pitchFamily="2" charset="-78"/>
              </a:rPr>
              <a:t>  </a:t>
            </a:r>
            <a:r>
              <a:rPr lang="fa-IR" b="1" dirty="0" smtClean="0">
                <a:solidFill>
                  <a:srgbClr val="C00000"/>
                </a:solidFill>
                <a:cs typeface="B Nazanin" pitchFamily="2" charset="-78"/>
              </a:rPr>
              <a:t>"باید به جای پیشنهاد تعریفی از فلسفه های هست بودن ،تعدادی از مفاهیمی را که مورد استفاده در این فلسفه است برشمرد ، مخصوصا از تجربه هایی که در این فلسفه در ابتدا می شود از آنها یاد کرد: مانند تجربه های ترس آگاهی و تهوع" </a:t>
            </a:r>
            <a:endParaRPr lang="en-US" b="1" dirty="0" smtClean="0">
              <a:solidFill>
                <a:srgbClr val="C00000"/>
              </a:solidFill>
              <a:cs typeface="B Nazanin" pitchFamily="2" charset="-78"/>
            </a:endParaRPr>
          </a:p>
          <a:p>
            <a:pPr algn="justLow"/>
            <a:endParaRPr lang="fa-IR" b="1" dirty="0" smtClean="0">
              <a:solidFill>
                <a:srgbClr val="0070C0"/>
              </a:solidFill>
              <a:cs typeface="B Nazanin" pitchFamily="2" charset="-78"/>
            </a:endParaRPr>
          </a:p>
          <a:p>
            <a:pPr algn="justLow"/>
            <a:r>
              <a:rPr lang="fa-IR" b="1" dirty="0" smtClean="0">
                <a:solidFill>
                  <a:srgbClr val="00B0F0"/>
                </a:solidFill>
                <a:cs typeface="B Nazanin" pitchFamily="2" charset="-78"/>
              </a:rPr>
              <a:t>تاکید اصلی فلسفه ی وجود بر انسان است. این به این معنا نیست که این فلسفه لزوماً انسان مدارانه است، بلکه فقط به این معناست که وقوف دارد بر این که آدمی کلید فهم عالم است</a:t>
            </a:r>
          </a:p>
          <a:p>
            <a:pPr algn="justLow"/>
            <a:endParaRPr lang="fa-IR" sz="1200" b="1" dirty="0" smtClean="0">
              <a:solidFill>
                <a:srgbClr val="00B0F0"/>
              </a:solidFill>
              <a:cs typeface="B Nazanin" pitchFamily="2" charset="-78"/>
            </a:endParaRPr>
          </a:p>
          <a:p>
            <a:pPr algn="justLow"/>
            <a:endParaRPr lang="fa-IR" sz="1200" b="1" dirty="0" smtClean="0">
              <a:solidFill>
                <a:srgbClr val="0070C0"/>
              </a:solidFill>
              <a:cs typeface="B Nazanin" pitchFamily="2" charset="-78"/>
            </a:endParaRPr>
          </a:p>
          <a:p>
            <a:pPr algn="justLow"/>
            <a:r>
              <a:rPr lang="fa-IR" b="1" dirty="0" smtClean="0">
                <a:solidFill>
                  <a:srgbClr val="0070C0"/>
                </a:solidFill>
                <a:cs typeface="B Nazanin" pitchFamily="2" charset="-78"/>
              </a:rPr>
              <a:t>فیلسوفان اگزیستانسیالیزم بیشتر به آزادی انسان تأکید دارند تا عقل و خود آگاهی وی</a:t>
            </a:r>
          </a:p>
          <a:p>
            <a:pPr algn="justLow"/>
            <a:endParaRPr lang="fa-IR" sz="1200" b="1" dirty="0" smtClean="0">
              <a:solidFill>
                <a:srgbClr val="0070C0"/>
              </a:solidFill>
              <a:cs typeface="B Nazanin" pitchFamily="2" charset="-78"/>
            </a:endParaRPr>
          </a:p>
          <a:p>
            <a:pPr algn="justLow"/>
            <a:endParaRPr lang="fa-IR" sz="1200" b="1" dirty="0" smtClean="0">
              <a:solidFill>
                <a:srgbClr val="0070C0"/>
              </a:solidFill>
              <a:cs typeface="B Nazanin" pitchFamily="2" charset="-78"/>
            </a:endParaRPr>
          </a:p>
          <a:p>
            <a:pPr algn="justLow"/>
            <a:r>
              <a:rPr lang="fa-IR" b="1" dirty="0" smtClean="0">
                <a:solidFill>
                  <a:srgbClr val="0070C0"/>
                </a:solidFill>
                <a:cs typeface="B Nazanin" pitchFamily="2" charset="-78"/>
              </a:rPr>
              <a:t>ا</a:t>
            </a:r>
            <a:r>
              <a:rPr lang="fa-IR" b="1" dirty="0" smtClean="0">
                <a:solidFill>
                  <a:srgbClr val="00B0F0"/>
                </a:solidFill>
                <a:cs typeface="B Nazanin" pitchFamily="2" charset="-78"/>
              </a:rPr>
              <a:t>ین فلسفه واکنشی است در مقابل وحدت گرایی، جمع گرایی و جبر گرایی . به گمان فیلسوفان  این مکتب، صاحبان این اندیشه ها، شرافت و استقلال و ارزش انسانی را نادیده گرفته اند. </a:t>
            </a:r>
          </a:p>
          <a:p>
            <a:pPr algn="justLow"/>
            <a:endParaRPr lang="fa-IR" b="1" dirty="0">
              <a:solidFill>
                <a:srgbClr val="0070C0"/>
              </a:solidFill>
              <a:cs typeface="B Nazanin"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0"/>
            <a:ext cx="8229600" cy="5572140"/>
          </a:xfrm>
        </p:spPr>
        <p:txBody>
          <a:bodyPr>
            <a:normAutofit lnSpcReduction="10000"/>
          </a:bodyPr>
          <a:lstStyle/>
          <a:p>
            <a:pPr algn="justLow"/>
            <a:r>
              <a:rPr lang="fa-IR" b="1" dirty="0" smtClean="0">
                <a:solidFill>
                  <a:srgbClr val="0070C0"/>
                </a:solidFill>
                <a:cs typeface="B Nazanin" pitchFamily="2" charset="-78"/>
              </a:rPr>
              <a:t>متفکران اگزیستانسیالیزم بیشتر با وجود انسان سروکار دارند. اما نباید وجود داشتن را به معنای متعارف آن در نظر گرفت وآن را معادل "بودن"دانست.</a:t>
            </a:r>
          </a:p>
          <a:p>
            <a:pPr algn="justLow"/>
            <a:endParaRPr lang="en-US" sz="1500" b="1" dirty="0" smtClean="0">
              <a:solidFill>
                <a:srgbClr val="0070C0"/>
              </a:solidFill>
              <a:cs typeface="B Nazanin" pitchFamily="2" charset="-78"/>
            </a:endParaRPr>
          </a:p>
          <a:p>
            <a:pPr algn="justLow"/>
            <a:r>
              <a:rPr lang="fa-IR" b="1" dirty="0" smtClean="0">
                <a:solidFill>
                  <a:srgbClr val="0070C0"/>
                </a:solidFill>
                <a:cs typeface="B Nazanin" pitchFamily="2" charset="-78"/>
              </a:rPr>
              <a:t> </a:t>
            </a:r>
            <a:r>
              <a:rPr lang="fa-IR" b="1" dirty="0" smtClean="0">
                <a:solidFill>
                  <a:srgbClr val="00B0F0"/>
                </a:solidFill>
                <a:cs typeface="B Nazanin" pitchFamily="2" charset="-78"/>
              </a:rPr>
              <a:t>وجود داشتن در اصل به معنای برون جستن و برون ایستادن است. این واﮋه بیشتر در مورد هستی انسان صادق است تا موجودات دیگر، چرا که هستی انسان از ویژگی برخوردار است که هیچ موجود دیگری واجد آنها نیست.</a:t>
            </a:r>
          </a:p>
          <a:p>
            <a:pPr algn="justLow"/>
            <a:endParaRPr lang="en-US" sz="1300" b="1" dirty="0" smtClean="0">
              <a:solidFill>
                <a:srgbClr val="00B0F0"/>
              </a:solidFill>
              <a:cs typeface="B Nazanin" pitchFamily="2" charset="-78"/>
            </a:endParaRPr>
          </a:p>
          <a:p>
            <a:pPr algn="justLow"/>
            <a:r>
              <a:rPr lang="fa-IR" b="1" dirty="0" smtClean="0">
                <a:solidFill>
                  <a:srgbClr val="0070C0"/>
                </a:solidFill>
                <a:cs typeface="B Nazanin" pitchFamily="2" charset="-78"/>
              </a:rPr>
              <a:t> از نظر فیلسوفان اگزیستانسیالیست وجود داشتن را نمی توان تعریف کرد،فقط اوصاف آن را می توان برشمرد..</a:t>
            </a:r>
          </a:p>
          <a:p>
            <a:pPr algn="justLow"/>
            <a:endParaRPr lang="en-US" sz="1700" b="1" dirty="0" smtClean="0">
              <a:solidFill>
                <a:srgbClr val="0070C0"/>
              </a:solidFill>
              <a:cs typeface="B Nazanin" pitchFamily="2" charset="-78"/>
            </a:endParaRPr>
          </a:p>
          <a:p>
            <a:pPr algn="justLow"/>
            <a:r>
              <a:rPr lang="fa-IR" b="1" dirty="0" smtClean="0">
                <a:solidFill>
                  <a:srgbClr val="00B0F0"/>
                </a:solidFill>
                <a:cs typeface="B Nazanin" pitchFamily="2" charset="-78"/>
              </a:rPr>
              <a:t>هایدگر معتقد است هیچ گونه پیشرفت فلسفی بدون حل و فصل مساله وجود میسر نیست. </a:t>
            </a:r>
            <a:endParaRPr lang="en-US" b="1" dirty="0" smtClean="0">
              <a:solidFill>
                <a:srgbClr val="00B0F0"/>
              </a:solidFill>
              <a:cs typeface="B Nazanin" pitchFamily="2" charset="-78"/>
            </a:endParaRPr>
          </a:p>
          <a:p>
            <a:pPr algn="justLow"/>
            <a:endParaRPr lang="fa-IR" b="1" dirty="0">
              <a:solidFill>
                <a:srgbClr val="0070C0"/>
              </a:solidFill>
              <a:cs typeface="B Nazanin" pitchFamily="2" charset="-78"/>
            </a:endParaRPr>
          </a:p>
        </p:txBody>
      </p:sp>
      <p:sp>
        <p:nvSpPr>
          <p:cNvPr id="3" name="Title 2"/>
          <p:cNvSpPr>
            <a:spLocks noGrp="1"/>
          </p:cNvSpPr>
          <p:nvPr>
            <p:ph type="title"/>
          </p:nvPr>
        </p:nvSpPr>
        <p:spPr/>
        <p:txBody>
          <a:bodyPr>
            <a:normAutofit/>
          </a:bodyPr>
          <a:lstStyle/>
          <a:p>
            <a:r>
              <a:rPr lang="fa-IR" sz="3200" u="sng" dirty="0" smtClean="0">
                <a:solidFill>
                  <a:srgbClr val="C00000"/>
                </a:solidFill>
                <a:cs typeface="B Titr" pitchFamily="2" charset="-78"/>
              </a:rPr>
              <a:t>مسئله وجود </a:t>
            </a:r>
            <a:endParaRPr lang="fa-IR" sz="3200" u="sng" dirty="0">
              <a:solidFill>
                <a:srgbClr val="C00000"/>
              </a:solidFill>
              <a:cs typeface="B Titr"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235</TotalTime>
  <Words>2192</Words>
  <Application>Microsoft Office PowerPoint</Application>
  <PresentationFormat>On-screen Show (4:3)</PresentationFormat>
  <Paragraphs>242</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Concourse</vt:lpstr>
      <vt:lpstr>آنچه در باره اگزیستانسیالیسم خواهیم گفت </vt:lpstr>
      <vt:lpstr>مروری بر پیشینه  اگزیستانسیالیسم  :  </vt:lpstr>
      <vt:lpstr>Slide 3</vt:lpstr>
      <vt:lpstr>Slide 4</vt:lpstr>
      <vt:lpstr>Slide 5</vt:lpstr>
      <vt:lpstr>برخی نوشته‌ها و تفکرات که به مفهوم اگزیستانسیالیسم  به نوعی پرداخته بودند</vt:lpstr>
      <vt:lpstr>واژه شناسی  و مفهوم </vt:lpstr>
      <vt:lpstr>Slide 8</vt:lpstr>
      <vt:lpstr>مسئله وجود </vt:lpstr>
      <vt:lpstr>انواع اگزیستانسیالیست ها   </vt:lpstr>
      <vt:lpstr>ویژگیهای اگزیستانسیالیسم</vt:lpstr>
      <vt:lpstr>Slide 12</vt:lpstr>
      <vt:lpstr>Slide 13</vt:lpstr>
      <vt:lpstr>اصول اگزیستانسیالیسم</vt:lpstr>
      <vt:lpstr>فیلسوفان </vt:lpstr>
      <vt:lpstr>کارل یاسپرس  </vt:lpstr>
      <vt:lpstr>Slide 17</vt:lpstr>
      <vt:lpstr>Slide 18</vt:lpstr>
      <vt:lpstr>گابریل هنره مارسل</vt:lpstr>
      <vt:lpstr>Slide 20</vt:lpstr>
      <vt:lpstr>ژان پل سارتر </vt:lpstr>
      <vt:lpstr>Slide 22</vt:lpstr>
      <vt:lpstr>Slide 23</vt:lpstr>
      <vt:lpstr>مبانی فلسفی اگزیستانسیالیسم </vt:lpstr>
      <vt:lpstr>Slide 25</vt:lpstr>
      <vt:lpstr>فلسفه پردازی اگزیستانسیا لیسم </vt:lpstr>
      <vt:lpstr>Slide 27</vt:lpstr>
      <vt:lpstr>Slide 28</vt:lpstr>
      <vt:lpstr>Slide 29</vt:lpstr>
      <vt:lpstr>اگزیستانسیالیسم و تعلیم و تربیت  </vt:lpstr>
      <vt:lpstr>Slide 31</vt:lpstr>
      <vt:lpstr>Slide 32</vt:lpstr>
      <vt:lpstr>Slide 33</vt:lpstr>
      <vt:lpstr>Slide 34</vt:lpstr>
      <vt:lpstr>Slide 35</vt:lpstr>
      <vt:lpstr>Slide 36</vt:lpstr>
      <vt:lpstr>Slide 37</vt:lpstr>
      <vt:lpstr>Slide 38</vt:lpstr>
      <vt:lpstr>Slide 39</vt:lpstr>
      <vt:lpstr>Slide 40</vt:lpstr>
      <vt:lpstr>Slide 41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آنچه در باره اگزیستانسیالیسم خواهیم گفت</dc:title>
  <dc:creator>Administrator</dc:creator>
  <cp:lastModifiedBy>Mahdi</cp:lastModifiedBy>
  <cp:revision>45</cp:revision>
  <dcterms:created xsi:type="dcterms:W3CDTF">2012-12-12T18:53:18Z</dcterms:created>
  <dcterms:modified xsi:type="dcterms:W3CDTF">2022-03-02T09:07:06Z</dcterms:modified>
</cp:coreProperties>
</file>